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Yearbook Solid" charset="1" panose="02060503030206020404"/>
      <p:regular r:id="rId22"/>
    </p:embeddedFont>
    <p:embeddedFont>
      <p:font typeface="Trebuchet MS" charset="1" panose="020B0603020202020204"/>
      <p:regular r:id="rId23"/>
    </p:embeddedFont>
    <p:embeddedFont>
      <p:font typeface="Yearbook Outline" charset="1" panose="04060404030804040201"/>
      <p:regular r:id="rId24"/>
    </p:embeddedFont>
    <p:embeddedFont>
      <p:font typeface="Trebuchet MS Bold" charset="1" panose="020B0703020202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1009710" y="-916726"/>
            <a:ext cx="7412156" cy="8546511"/>
          </a:xfrm>
          <a:custGeom>
            <a:avLst/>
            <a:gdLst/>
            <a:ahLst/>
            <a:cxnLst/>
            <a:rect r="r" b="b" t="t" l="l"/>
            <a:pathLst>
              <a:path h="8546511" w="7412156">
                <a:moveTo>
                  <a:pt x="0" y="0"/>
                </a:moveTo>
                <a:lnTo>
                  <a:pt x="7412156" y="0"/>
                </a:lnTo>
                <a:lnTo>
                  <a:pt x="7412156" y="8546511"/>
                </a:lnTo>
                <a:lnTo>
                  <a:pt x="0" y="8546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5098" y="-192587"/>
            <a:ext cx="9493702" cy="10999254"/>
            <a:chOff x="0" y="0"/>
            <a:chExt cx="2500399" cy="2896923"/>
          </a:xfrm>
        </p:grpSpPr>
        <p:sp>
          <p:nvSpPr>
            <p:cNvPr name="Freeform 4" id="4"/>
            <p:cNvSpPr/>
            <p:nvPr/>
          </p:nvSpPr>
          <p:spPr>
            <a:xfrm flipH="false" flipV="false" rot="0">
              <a:off x="0" y="0"/>
              <a:ext cx="2500399" cy="2896923"/>
            </a:xfrm>
            <a:custGeom>
              <a:avLst/>
              <a:gdLst/>
              <a:ahLst/>
              <a:cxnLst/>
              <a:rect r="r" b="b" t="t" l="l"/>
              <a:pathLst>
                <a:path h="2896923" w="2500399">
                  <a:moveTo>
                    <a:pt x="0" y="0"/>
                  </a:moveTo>
                  <a:lnTo>
                    <a:pt x="2500399" y="0"/>
                  </a:lnTo>
                  <a:lnTo>
                    <a:pt x="2500399" y="2896923"/>
                  </a:lnTo>
                  <a:lnTo>
                    <a:pt x="0" y="2896923"/>
                  </a:lnTo>
                  <a:close/>
                </a:path>
              </a:pathLst>
            </a:custGeom>
            <a:solidFill>
              <a:srgbClr val="000000"/>
            </a:solidFill>
          </p:spPr>
        </p:sp>
        <p:sp>
          <p:nvSpPr>
            <p:cNvPr name="TextBox 5" id="5"/>
            <p:cNvSpPr txBox="true"/>
            <p:nvPr/>
          </p:nvSpPr>
          <p:spPr>
            <a:xfrm>
              <a:off x="0" y="-38100"/>
              <a:ext cx="2500399" cy="293502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31671" y="-192587"/>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4">
              <a:alphaModFix amt="42000"/>
            </a:blip>
            <a:stretch>
              <a:fillRect l="0" t="0" r="0" b="0"/>
            </a:stretch>
          </a:blipFill>
        </p:spPr>
      </p:sp>
      <p:grpSp>
        <p:nvGrpSpPr>
          <p:cNvPr name="Group 7" id="7"/>
          <p:cNvGrpSpPr/>
          <p:nvPr/>
        </p:nvGrpSpPr>
        <p:grpSpPr>
          <a:xfrm rot="0">
            <a:off x="5297029" y="1445533"/>
            <a:ext cx="2674167" cy="3619960"/>
            <a:chOff x="0" y="0"/>
            <a:chExt cx="1079403" cy="1461163"/>
          </a:xfrm>
        </p:grpSpPr>
        <p:sp>
          <p:nvSpPr>
            <p:cNvPr name="Freeform 8" id="8"/>
            <p:cNvSpPr/>
            <p:nvPr/>
          </p:nvSpPr>
          <p:spPr>
            <a:xfrm flipH="false" flipV="false" rot="0">
              <a:off x="0" y="0"/>
              <a:ext cx="1079403" cy="1461163"/>
            </a:xfrm>
            <a:custGeom>
              <a:avLst/>
              <a:gdLst/>
              <a:ahLst/>
              <a:cxnLst/>
              <a:rect r="r" b="b" t="t" l="l"/>
              <a:pathLst>
                <a:path h="1461163" w="1079403">
                  <a:moveTo>
                    <a:pt x="95538" y="0"/>
                  </a:moveTo>
                  <a:lnTo>
                    <a:pt x="983865" y="0"/>
                  </a:lnTo>
                  <a:cubicBezTo>
                    <a:pt x="1009203" y="0"/>
                    <a:pt x="1033504" y="10066"/>
                    <a:pt x="1051420" y="27982"/>
                  </a:cubicBezTo>
                  <a:cubicBezTo>
                    <a:pt x="1069337" y="45899"/>
                    <a:pt x="1079403" y="70199"/>
                    <a:pt x="1079403" y="95538"/>
                  </a:cubicBezTo>
                  <a:lnTo>
                    <a:pt x="1079403" y="1365626"/>
                  </a:lnTo>
                  <a:cubicBezTo>
                    <a:pt x="1079403" y="1418390"/>
                    <a:pt x="1036629" y="1461163"/>
                    <a:pt x="983865" y="1461163"/>
                  </a:cubicBezTo>
                  <a:lnTo>
                    <a:pt x="95538" y="1461163"/>
                  </a:lnTo>
                  <a:cubicBezTo>
                    <a:pt x="42774" y="1461163"/>
                    <a:pt x="0" y="1418390"/>
                    <a:pt x="0" y="1365626"/>
                  </a:cubicBezTo>
                  <a:lnTo>
                    <a:pt x="0" y="95538"/>
                  </a:lnTo>
                  <a:cubicBezTo>
                    <a:pt x="0" y="42774"/>
                    <a:pt x="42774" y="0"/>
                    <a:pt x="95538" y="0"/>
                  </a:cubicBezTo>
                  <a:close/>
                </a:path>
              </a:pathLst>
            </a:custGeom>
            <a:solidFill>
              <a:srgbClr val="A84F26"/>
            </a:solidFill>
          </p:spPr>
        </p:sp>
        <p:sp>
          <p:nvSpPr>
            <p:cNvPr name="TextBox 9" id="9"/>
            <p:cNvSpPr txBox="true"/>
            <p:nvPr/>
          </p:nvSpPr>
          <p:spPr>
            <a:xfrm>
              <a:off x="0" y="-38100"/>
              <a:ext cx="1079403" cy="1499263"/>
            </a:xfrm>
            <a:prstGeom prst="rect">
              <a:avLst/>
            </a:prstGeom>
          </p:spPr>
          <p:txBody>
            <a:bodyPr anchor="ctr" rtlCol="false" tIns="33147" lIns="33147" bIns="33147" rIns="33147"/>
            <a:lstStyle/>
            <a:p>
              <a:pPr algn="ctr">
                <a:lnSpc>
                  <a:spcPts val="2660"/>
                </a:lnSpc>
              </a:pPr>
            </a:p>
          </p:txBody>
        </p:sp>
      </p:grpSp>
      <p:sp>
        <p:nvSpPr>
          <p:cNvPr name="Freeform 10" id="10"/>
          <p:cNvSpPr/>
          <p:nvPr/>
        </p:nvSpPr>
        <p:spPr>
          <a:xfrm flipH="false" flipV="false" rot="0">
            <a:off x="5832947" y="1545729"/>
            <a:ext cx="1843025" cy="3419567"/>
          </a:xfrm>
          <a:custGeom>
            <a:avLst/>
            <a:gdLst/>
            <a:ahLst/>
            <a:cxnLst/>
            <a:rect r="r" b="b" t="t" l="l"/>
            <a:pathLst>
              <a:path h="3419567" w="1843025">
                <a:moveTo>
                  <a:pt x="0" y="0"/>
                </a:moveTo>
                <a:lnTo>
                  <a:pt x="1843025" y="0"/>
                </a:lnTo>
                <a:lnTo>
                  <a:pt x="1843025" y="3419568"/>
                </a:lnTo>
                <a:lnTo>
                  <a:pt x="0" y="3419568"/>
                </a:lnTo>
                <a:lnTo>
                  <a:pt x="0" y="0"/>
                </a:lnTo>
                <a:close/>
              </a:path>
            </a:pathLst>
          </a:custGeom>
          <a:blipFill>
            <a:blip r:embed="rId5"/>
            <a:stretch>
              <a:fillRect l="0" t="0" r="0" b="0"/>
            </a:stretch>
          </a:blipFill>
        </p:spPr>
      </p:sp>
      <p:grpSp>
        <p:nvGrpSpPr>
          <p:cNvPr name="Group 11" id="11"/>
          <p:cNvGrpSpPr/>
          <p:nvPr/>
        </p:nvGrpSpPr>
        <p:grpSpPr>
          <a:xfrm rot="0">
            <a:off x="343681" y="-715850"/>
            <a:ext cx="4372107" cy="5438613"/>
            <a:chOff x="0" y="0"/>
            <a:chExt cx="1984044" cy="2468020"/>
          </a:xfrm>
        </p:grpSpPr>
        <p:sp>
          <p:nvSpPr>
            <p:cNvPr name="Freeform 12" id="12"/>
            <p:cNvSpPr/>
            <p:nvPr/>
          </p:nvSpPr>
          <p:spPr>
            <a:xfrm flipH="false" flipV="false" rot="0">
              <a:off x="0" y="0"/>
              <a:ext cx="1984044" cy="2468020"/>
            </a:xfrm>
            <a:custGeom>
              <a:avLst/>
              <a:gdLst/>
              <a:ahLst/>
              <a:cxnLst/>
              <a:rect r="r" b="b" t="t" l="l"/>
              <a:pathLst>
                <a:path h="2468020" w="1984044">
                  <a:moveTo>
                    <a:pt x="53123" y="0"/>
                  </a:moveTo>
                  <a:lnTo>
                    <a:pt x="1930921" y="0"/>
                  </a:lnTo>
                  <a:cubicBezTo>
                    <a:pt x="1945010" y="0"/>
                    <a:pt x="1958522" y="5597"/>
                    <a:pt x="1968485" y="15559"/>
                  </a:cubicBezTo>
                  <a:cubicBezTo>
                    <a:pt x="1978447" y="25522"/>
                    <a:pt x="1984044" y="39034"/>
                    <a:pt x="1984044" y="53123"/>
                  </a:cubicBezTo>
                  <a:lnTo>
                    <a:pt x="1984044" y="2414898"/>
                  </a:lnTo>
                  <a:cubicBezTo>
                    <a:pt x="1984044" y="2444236"/>
                    <a:pt x="1960260" y="2468020"/>
                    <a:pt x="1930921" y="2468020"/>
                  </a:cubicBezTo>
                  <a:lnTo>
                    <a:pt x="53123" y="2468020"/>
                  </a:lnTo>
                  <a:cubicBezTo>
                    <a:pt x="23784" y="2468020"/>
                    <a:pt x="0" y="2444236"/>
                    <a:pt x="0" y="2414898"/>
                  </a:cubicBezTo>
                  <a:lnTo>
                    <a:pt x="0" y="53123"/>
                  </a:lnTo>
                  <a:cubicBezTo>
                    <a:pt x="0" y="23784"/>
                    <a:pt x="23784" y="0"/>
                    <a:pt x="53123" y="0"/>
                  </a:cubicBezTo>
                  <a:close/>
                </a:path>
              </a:pathLst>
            </a:custGeom>
            <a:solidFill>
              <a:srgbClr val="A82447"/>
            </a:solidFill>
          </p:spPr>
        </p:sp>
        <p:sp>
          <p:nvSpPr>
            <p:cNvPr name="TextBox 13" id="13"/>
            <p:cNvSpPr txBox="true"/>
            <p:nvPr/>
          </p:nvSpPr>
          <p:spPr>
            <a:xfrm>
              <a:off x="0" y="-38100"/>
              <a:ext cx="1984044" cy="2506120"/>
            </a:xfrm>
            <a:prstGeom prst="rect">
              <a:avLst/>
            </a:prstGeom>
          </p:spPr>
          <p:txBody>
            <a:bodyPr anchor="ctr" rtlCol="false" tIns="29483" lIns="29483" bIns="29483" rIns="29483"/>
            <a:lstStyle/>
            <a:p>
              <a:pPr algn="ctr">
                <a:lnSpc>
                  <a:spcPts val="2659"/>
                </a:lnSpc>
              </a:pPr>
            </a:p>
          </p:txBody>
        </p:sp>
      </p:grpSp>
      <p:sp>
        <p:nvSpPr>
          <p:cNvPr name="Freeform 14" id="14"/>
          <p:cNvSpPr/>
          <p:nvPr/>
        </p:nvSpPr>
        <p:spPr>
          <a:xfrm flipH="false" flipV="false" rot="0">
            <a:off x="697071" y="530521"/>
            <a:ext cx="3547709" cy="3939029"/>
          </a:xfrm>
          <a:custGeom>
            <a:avLst/>
            <a:gdLst/>
            <a:ahLst/>
            <a:cxnLst/>
            <a:rect r="r" b="b" t="t" l="l"/>
            <a:pathLst>
              <a:path h="3939029" w="3547709">
                <a:moveTo>
                  <a:pt x="0" y="0"/>
                </a:moveTo>
                <a:lnTo>
                  <a:pt x="3547709" y="0"/>
                </a:lnTo>
                <a:lnTo>
                  <a:pt x="3547709" y="3939030"/>
                </a:lnTo>
                <a:lnTo>
                  <a:pt x="0" y="3939030"/>
                </a:lnTo>
                <a:lnTo>
                  <a:pt x="0" y="0"/>
                </a:lnTo>
                <a:close/>
              </a:path>
            </a:pathLst>
          </a:custGeom>
          <a:blipFill>
            <a:blip r:embed="rId6"/>
            <a:stretch>
              <a:fillRect l="0" t="0" r="0" b="0"/>
            </a:stretch>
          </a:blipFill>
        </p:spPr>
      </p:sp>
      <p:grpSp>
        <p:nvGrpSpPr>
          <p:cNvPr name="Group 15" id="15"/>
          <p:cNvGrpSpPr/>
          <p:nvPr/>
        </p:nvGrpSpPr>
        <p:grpSpPr>
          <a:xfrm rot="0">
            <a:off x="796920" y="5065493"/>
            <a:ext cx="3749695" cy="4788957"/>
            <a:chOff x="0" y="0"/>
            <a:chExt cx="2184921" cy="2790491"/>
          </a:xfrm>
        </p:grpSpPr>
        <p:sp>
          <p:nvSpPr>
            <p:cNvPr name="Freeform 16" id="16"/>
            <p:cNvSpPr/>
            <p:nvPr/>
          </p:nvSpPr>
          <p:spPr>
            <a:xfrm flipH="false" flipV="false" rot="0">
              <a:off x="0" y="0"/>
              <a:ext cx="2184921" cy="2790491"/>
            </a:xfrm>
            <a:custGeom>
              <a:avLst/>
              <a:gdLst/>
              <a:ahLst/>
              <a:cxnLst/>
              <a:rect r="r" b="b" t="t" l="l"/>
              <a:pathLst>
                <a:path h="2790491" w="2184921">
                  <a:moveTo>
                    <a:pt x="86717" y="0"/>
                  </a:moveTo>
                  <a:lnTo>
                    <a:pt x="2098204" y="0"/>
                  </a:lnTo>
                  <a:cubicBezTo>
                    <a:pt x="2121203" y="0"/>
                    <a:pt x="2143260" y="9136"/>
                    <a:pt x="2159522" y="25399"/>
                  </a:cubicBezTo>
                  <a:cubicBezTo>
                    <a:pt x="2175785" y="41661"/>
                    <a:pt x="2184921" y="63718"/>
                    <a:pt x="2184921" y="86717"/>
                  </a:cubicBezTo>
                  <a:lnTo>
                    <a:pt x="2184921" y="2703774"/>
                  </a:lnTo>
                  <a:cubicBezTo>
                    <a:pt x="2184921" y="2751667"/>
                    <a:pt x="2146097" y="2790491"/>
                    <a:pt x="2098204" y="2790491"/>
                  </a:cubicBezTo>
                  <a:lnTo>
                    <a:pt x="86717" y="2790491"/>
                  </a:lnTo>
                  <a:cubicBezTo>
                    <a:pt x="38824" y="2790491"/>
                    <a:pt x="0" y="2751667"/>
                    <a:pt x="0" y="2703774"/>
                  </a:cubicBezTo>
                  <a:lnTo>
                    <a:pt x="0" y="86717"/>
                  </a:lnTo>
                  <a:cubicBezTo>
                    <a:pt x="0" y="38824"/>
                    <a:pt x="38824" y="0"/>
                    <a:pt x="86717" y="0"/>
                  </a:cubicBezTo>
                  <a:close/>
                </a:path>
              </a:pathLst>
            </a:custGeom>
            <a:solidFill>
              <a:srgbClr val="DD9C47"/>
            </a:solidFill>
          </p:spPr>
        </p:sp>
        <p:sp>
          <p:nvSpPr>
            <p:cNvPr name="TextBox 17" id="17"/>
            <p:cNvSpPr txBox="true"/>
            <p:nvPr/>
          </p:nvSpPr>
          <p:spPr>
            <a:xfrm>
              <a:off x="0" y="-38100"/>
              <a:ext cx="2184921" cy="2828591"/>
            </a:xfrm>
            <a:prstGeom prst="rect">
              <a:avLst/>
            </a:prstGeom>
          </p:spPr>
          <p:txBody>
            <a:bodyPr anchor="ctr" rtlCol="false" tIns="22961" lIns="22961" bIns="22961" rIns="22961"/>
            <a:lstStyle/>
            <a:p>
              <a:pPr algn="ctr">
                <a:lnSpc>
                  <a:spcPts val="2660"/>
                </a:lnSpc>
              </a:pPr>
            </a:p>
          </p:txBody>
        </p:sp>
      </p:grpSp>
      <p:sp>
        <p:nvSpPr>
          <p:cNvPr name="Freeform 18" id="18"/>
          <p:cNvSpPr/>
          <p:nvPr/>
        </p:nvSpPr>
        <p:spPr>
          <a:xfrm flipH="false" flipV="false" rot="-451173">
            <a:off x="881726" y="5763548"/>
            <a:ext cx="3497221" cy="3051901"/>
          </a:xfrm>
          <a:custGeom>
            <a:avLst/>
            <a:gdLst/>
            <a:ahLst/>
            <a:cxnLst/>
            <a:rect r="r" b="b" t="t" l="l"/>
            <a:pathLst>
              <a:path h="3051901" w="3497221">
                <a:moveTo>
                  <a:pt x="0" y="0"/>
                </a:moveTo>
                <a:lnTo>
                  <a:pt x="3497221" y="0"/>
                </a:lnTo>
                <a:lnTo>
                  <a:pt x="3497221" y="3051901"/>
                </a:lnTo>
                <a:lnTo>
                  <a:pt x="0" y="3051901"/>
                </a:lnTo>
                <a:lnTo>
                  <a:pt x="0" y="0"/>
                </a:lnTo>
                <a:close/>
              </a:path>
            </a:pathLst>
          </a:custGeom>
          <a:blipFill>
            <a:blip r:embed="rId7"/>
            <a:stretch>
              <a:fillRect l="0" t="0" r="0" b="0"/>
            </a:stretch>
          </a:blipFill>
        </p:spPr>
      </p:sp>
      <p:grpSp>
        <p:nvGrpSpPr>
          <p:cNvPr name="Group 19" id="19"/>
          <p:cNvGrpSpPr/>
          <p:nvPr/>
        </p:nvGrpSpPr>
        <p:grpSpPr>
          <a:xfrm rot="0">
            <a:off x="5163641" y="6083855"/>
            <a:ext cx="3181637" cy="4463618"/>
            <a:chOff x="0" y="0"/>
            <a:chExt cx="1650034" cy="2314884"/>
          </a:xfrm>
        </p:grpSpPr>
        <p:sp>
          <p:nvSpPr>
            <p:cNvPr name="Freeform 20" id="20"/>
            <p:cNvSpPr/>
            <p:nvPr/>
          </p:nvSpPr>
          <p:spPr>
            <a:xfrm flipH="false" flipV="false" rot="0">
              <a:off x="0" y="0"/>
              <a:ext cx="1650034" cy="2314884"/>
            </a:xfrm>
            <a:custGeom>
              <a:avLst/>
              <a:gdLst/>
              <a:ahLst/>
              <a:cxnLst/>
              <a:rect r="r" b="b" t="t" l="l"/>
              <a:pathLst>
                <a:path h="2314884" w="1650034">
                  <a:moveTo>
                    <a:pt x="75433" y="0"/>
                  </a:moveTo>
                  <a:lnTo>
                    <a:pt x="1574601" y="0"/>
                  </a:lnTo>
                  <a:cubicBezTo>
                    <a:pt x="1594607" y="0"/>
                    <a:pt x="1613794" y="7947"/>
                    <a:pt x="1627940" y="22094"/>
                  </a:cubicBezTo>
                  <a:cubicBezTo>
                    <a:pt x="1642087" y="36240"/>
                    <a:pt x="1650034" y="55427"/>
                    <a:pt x="1650034" y="75433"/>
                  </a:cubicBezTo>
                  <a:lnTo>
                    <a:pt x="1650034" y="2239452"/>
                  </a:lnTo>
                  <a:cubicBezTo>
                    <a:pt x="1650034" y="2259458"/>
                    <a:pt x="1642087" y="2278644"/>
                    <a:pt x="1627940" y="2292791"/>
                  </a:cubicBezTo>
                  <a:cubicBezTo>
                    <a:pt x="1613794" y="2306937"/>
                    <a:pt x="1594607" y="2314884"/>
                    <a:pt x="1574601" y="2314884"/>
                  </a:cubicBezTo>
                  <a:lnTo>
                    <a:pt x="75433" y="2314884"/>
                  </a:lnTo>
                  <a:cubicBezTo>
                    <a:pt x="55427" y="2314884"/>
                    <a:pt x="36240" y="2306937"/>
                    <a:pt x="22094" y="2292791"/>
                  </a:cubicBezTo>
                  <a:cubicBezTo>
                    <a:pt x="7947" y="2278644"/>
                    <a:pt x="0" y="2259458"/>
                    <a:pt x="0" y="2239452"/>
                  </a:cubicBezTo>
                  <a:lnTo>
                    <a:pt x="0" y="75433"/>
                  </a:lnTo>
                  <a:cubicBezTo>
                    <a:pt x="0" y="55427"/>
                    <a:pt x="7947" y="36240"/>
                    <a:pt x="22094" y="22094"/>
                  </a:cubicBezTo>
                  <a:cubicBezTo>
                    <a:pt x="36240" y="7947"/>
                    <a:pt x="55427" y="0"/>
                    <a:pt x="75433" y="0"/>
                  </a:cubicBezTo>
                  <a:close/>
                </a:path>
              </a:pathLst>
            </a:custGeom>
            <a:solidFill>
              <a:srgbClr val="443096"/>
            </a:solidFill>
          </p:spPr>
        </p:sp>
        <p:sp>
          <p:nvSpPr>
            <p:cNvPr name="TextBox 21" id="21"/>
            <p:cNvSpPr txBox="true"/>
            <p:nvPr/>
          </p:nvSpPr>
          <p:spPr>
            <a:xfrm>
              <a:off x="0" y="-38100"/>
              <a:ext cx="1650034" cy="2352984"/>
            </a:xfrm>
            <a:prstGeom prst="rect">
              <a:avLst/>
            </a:prstGeom>
          </p:spPr>
          <p:txBody>
            <a:bodyPr anchor="ctr" rtlCol="false" tIns="30648" lIns="30648" bIns="30648" rIns="30648"/>
            <a:lstStyle/>
            <a:p>
              <a:pPr algn="ctr">
                <a:lnSpc>
                  <a:spcPts val="2659"/>
                </a:lnSpc>
              </a:pPr>
            </a:p>
          </p:txBody>
        </p:sp>
      </p:grpSp>
      <p:sp>
        <p:nvSpPr>
          <p:cNvPr name="Freeform 22" id="22"/>
          <p:cNvSpPr/>
          <p:nvPr/>
        </p:nvSpPr>
        <p:spPr>
          <a:xfrm flipH="false" flipV="false" rot="484463">
            <a:off x="5537347" y="6351487"/>
            <a:ext cx="2586176" cy="3604426"/>
          </a:xfrm>
          <a:custGeom>
            <a:avLst/>
            <a:gdLst/>
            <a:ahLst/>
            <a:cxnLst/>
            <a:rect r="r" b="b" t="t" l="l"/>
            <a:pathLst>
              <a:path h="3604426" w="2586176">
                <a:moveTo>
                  <a:pt x="0" y="0"/>
                </a:moveTo>
                <a:lnTo>
                  <a:pt x="2586175" y="0"/>
                </a:lnTo>
                <a:lnTo>
                  <a:pt x="2586175" y="3604426"/>
                </a:lnTo>
                <a:lnTo>
                  <a:pt x="0" y="3604426"/>
                </a:lnTo>
                <a:lnTo>
                  <a:pt x="0" y="0"/>
                </a:lnTo>
                <a:close/>
              </a:path>
            </a:pathLst>
          </a:custGeom>
          <a:blipFill>
            <a:blip r:embed="rId8"/>
            <a:stretch>
              <a:fillRect l="0" t="0" r="0" b="0"/>
            </a:stretch>
          </a:blipFill>
        </p:spPr>
      </p:sp>
      <p:grpSp>
        <p:nvGrpSpPr>
          <p:cNvPr name="Group 23" id="23"/>
          <p:cNvGrpSpPr/>
          <p:nvPr/>
        </p:nvGrpSpPr>
        <p:grpSpPr>
          <a:xfrm rot="0">
            <a:off x="6500084" y="-3132181"/>
            <a:ext cx="2059005" cy="4032733"/>
            <a:chOff x="0" y="0"/>
            <a:chExt cx="1067824" cy="2091422"/>
          </a:xfrm>
        </p:grpSpPr>
        <p:sp>
          <p:nvSpPr>
            <p:cNvPr name="Freeform 24" id="24"/>
            <p:cNvSpPr/>
            <p:nvPr/>
          </p:nvSpPr>
          <p:spPr>
            <a:xfrm flipH="false" flipV="false" rot="0">
              <a:off x="0" y="0"/>
              <a:ext cx="1067824" cy="2091422"/>
            </a:xfrm>
            <a:custGeom>
              <a:avLst/>
              <a:gdLst/>
              <a:ahLst/>
              <a:cxnLst/>
              <a:rect r="r" b="b" t="t" l="l"/>
              <a:pathLst>
                <a:path h="2091422" w="1067824">
                  <a:moveTo>
                    <a:pt x="116561" y="0"/>
                  </a:moveTo>
                  <a:lnTo>
                    <a:pt x="951263" y="0"/>
                  </a:lnTo>
                  <a:cubicBezTo>
                    <a:pt x="982177" y="0"/>
                    <a:pt x="1011825" y="12280"/>
                    <a:pt x="1033684" y="34140"/>
                  </a:cubicBezTo>
                  <a:cubicBezTo>
                    <a:pt x="1055544" y="55999"/>
                    <a:pt x="1067824" y="85647"/>
                    <a:pt x="1067824" y="116561"/>
                  </a:cubicBezTo>
                  <a:lnTo>
                    <a:pt x="1067824" y="1974861"/>
                  </a:lnTo>
                  <a:cubicBezTo>
                    <a:pt x="1067824" y="2005775"/>
                    <a:pt x="1055544" y="2035423"/>
                    <a:pt x="1033684" y="2057282"/>
                  </a:cubicBezTo>
                  <a:cubicBezTo>
                    <a:pt x="1011825" y="2079142"/>
                    <a:pt x="982177" y="2091422"/>
                    <a:pt x="951263" y="2091422"/>
                  </a:cubicBezTo>
                  <a:lnTo>
                    <a:pt x="116561" y="2091422"/>
                  </a:lnTo>
                  <a:cubicBezTo>
                    <a:pt x="85647" y="2091422"/>
                    <a:pt x="55999" y="2079142"/>
                    <a:pt x="34140" y="2057282"/>
                  </a:cubicBezTo>
                  <a:cubicBezTo>
                    <a:pt x="12280" y="2035423"/>
                    <a:pt x="0" y="2005775"/>
                    <a:pt x="0" y="1974861"/>
                  </a:cubicBezTo>
                  <a:lnTo>
                    <a:pt x="0" y="116561"/>
                  </a:lnTo>
                  <a:cubicBezTo>
                    <a:pt x="0" y="85647"/>
                    <a:pt x="12280" y="55999"/>
                    <a:pt x="34140" y="34140"/>
                  </a:cubicBezTo>
                  <a:cubicBezTo>
                    <a:pt x="55999" y="12280"/>
                    <a:pt x="85647" y="0"/>
                    <a:pt x="116561" y="0"/>
                  </a:cubicBezTo>
                  <a:close/>
                </a:path>
              </a:pathLst>
            </a:custGeom>
            <a:solidFill>
              <a:srgbClr val="D0CCD2"/>
            </a:solidFill>
          </p:spPr>
        </p:sp>
        <p:sp>
          <p:nvSpPr>
            <p:cNvPr name="TextBox 25" id="25"/>
            <p:cNvSpPr txBox="true"/>
            <p:nvPr/>
          </p:nvSpPr>
          <p:spPr>
            <a:xfrm>
              <a:off x="0" y="-38100"/>
              <a:ext cx="1067824" cy="2129522"/>
            </a:xfrm>
            <a:prstGeom prst="rect">
              <a:avLst/>
            </a:prstGeom>
          </p:spPr>
          <p:txBody>
            <a:bodyPr anchor="ctr" rtlCol="false" tIns="30648" lIns="30648" bIns="30648" rIns="30648"/>
            <a:lstStyle/>
            <a:p>
              <a:pPr algn="ctr">
                <a:lnSpc>
                  <a:spcPts val="2659"/>
                </a:lnSpc>
              </a:pPr>
            </a:p>
          </p:txBody>
        </p:sp>
      </p:grpSp>
      <p:sp>
        <p:nvSpPr>
          <p:cNvPr name="Freeform 26" id="26"/>
          <p:cNvSpPr/>
          <p:nvPr/>
        </p:nvSpPr>
        <p:spPr>
          <a:xfrm flipH="false" flipV="false" rot="0">
            <a:off x="6768952" y="-715850"/>
            <a:ext cx="1576327" cy="1414753"/>
          </a:xfrm>
          <a:custGeom>
            <a:avLst/>
            <a:gdLst/>
            <a:ahLst/>
            <a:cxnLst/>
            <a:rect r="r" b="b" t="t" l="l"/>
            <a:pathLst>
              <a:path h="1414753" w="1576327">
                <a:moveTo>
                  <a:pt x="0" y="0"/>
                </a:moveTo>
                <a:lnTo>
                  <a:pt x="1576326" y="0"/>
                </a:lnTo>
                <a:lnTo>
                  <a:pt x="1576326" y="1414753"/>
                </a:lnTo>
                <a:lnTo>
                  <a:pt x="0" y="1414753"/>
                </a:lnTo>
                <a:lnTo>
                  <a:pt x="0" y="0"/>
                </a:lnTo>
                <a:close/>
              </a:path>
            </a:pathLst>
          </a:custGeom>
          <a:blipFill>
            <a:blip r:embed="rId9"/>
            <a:stretch>
              <a:fillRect l="0" t="0" r="0" b="0"/>
            </a:stretch>
          </a:blipFill>
        </p:spPr>
      </p:sp>
      <p:sp>
        <p:nvSpPr>
          <p:cNvPr name="TextBox 27" id="27"/>
          <p:cNvSpPr txBox="true"/>
          <p:nvPr/>
        </p:nvSpPr>
        <p:spPr>
          <a:xfrm rot="0">
            <a:off x="9478428" y="1786307"/>
            <a:ext cx="7567187" cy="3436244"/>
          </a:xfrm>
          <a:prstGeom prst="rect">
            <a:avLst/>
          </a:prstGeom>
        </p:spPr>
        <p:txBody>
          <a:bodyPr anchor="t" rtlCol="false" tIns="0" lIns="0" bIns="0" rIns="0">
            <a:spAutoFit/>
          </a:bodyPr>
          <a:lstStyle/>
          <a:p>
            <a:pPr algn="l">
              <a:lnSpc>
                <a:spcPts val="8949"/>
              </a:lnSpc>
            </a:pPr>
            <a:r>
              <a:rPr lang="en-US" sz="8443">
                <a:solidFill>
                  <a:srgbClr val="000000"/>
                </a:solidFill>
                <a:latin typeface="Yearbook Solid"/>
              </a:rPr>
              <a:t>sport team management system</a:t>
            </a:r>
          </a:p>
        </p:txBody>
      </p:sp>
      <p:sp>
        <p:nvSpPr>
          <p:cNvPr name="TextBox 28" id="28"/>
          <p:cNvSpPr txBox="true"/>
          <p:nvPr/>
        </p:nvSpPr>
        <p:spPr>
          <a:xfrm rot="0">
            <a:off x="9551079" y="6663878"/>
            <a:ext cx="8056358" cy="2462530"/>
          </a:xfrm>
          <a:prstGeom prst="rect">
            <a:avLst/>
          </a:prstGeom>
        </p:spPr>
        <p:txBody>
          <a:bodyPr anchor="t" rtlCol="false" tIns="0" lIns="0" bIns="0" rIns="0">
            <a:spAutoFit/>
          </a:bodyPr>
          <a:lstStyle/>
          <a:p>
            <a:pPr algn="l">
              <a:lnSpc>
                <a:spcPts val="3920"/>
              </a:lnSpc>
            </a:pPr>
            <a:r>
              <a:rPr lang="en-US" sz="2800">
                <a:solidFill>
                  <a:srgbClr val="000000"/>
                </a:solidFill>
                <a:latin typeface="Trebuchet MS"/>
              </a:rPr>
              <a:t>Group Members:</a:t>
            </a:r>
          </a:p>
          <a:p>
            <a:pPr algn="l" marL="604523" indent="-302261" lvl="1">
              <a:lnSpc>
                <a:spcPts val="3920"/>
              </a:lnSpc>
              <a:buFont typeface="Arial"/>
              <a:buChar char="•"/>
            </a:pPr>
            <a:r>
              <a:rPr lang="en-US" sz="2800">
                <a:solidFill>
                  <a:srgbClr val="000000"/>
                </a:solidFill>
                <a:latin typeface="Trebuchet MS"/>
              </a:rPr>
              <a:t>Puteri Nurin I’rdina</a:t>
            </a:r>
          </a:p>
          <a:p>
            <a:pPr algn="l" marL="604523" indent="-302261" lvl="1">
              <a:lnSpc>
                <a:spcPts val="3920"/>
              </a:lnSpc>
              <a:buFont typeface="Arial"/>
              <a:buChar char="•"/>
            </a:pPr>
            <a:r>
              <a:rPr lang="en-US" sz="2800">
                <a:solidFill>
                  <a:srgbClr val="000000"/>
                </a:solidFill>
                <a:latin typeface="Trebuchet MS"/>
              </a:rPr>
              <a:t>Seri Nur Ayuni</a:t>
            </a:r>
          </a:p>
          <a:p>
            <a:pPr algn="l" marL="604523" indent="-302261" lvl="1">
              <a:lnSpc>
                <a:spcPts val="3920"/>
              </a:lnSpc>
              <a:buFont typeface="Arial"/>
              <a:buChar char="•"/>
            </a:pPr>
            <a:r>
              <a:rPr lang="en-US" sz="2800">
                <a:solidFill>
                  <a:srgbClr val="000000"/>
                </a:solidFill>
                <a:latin typeface="Trebuchet MS"/>
              </a:rPr>
              <a:t>Farah Hazirah Nisha</a:t>
            </a:r>
          </a:p>
          <a:p>
            <a:pPr algn="l" marL="604523" indent="-302261" lvl="1">
              <a:lnSpc>
                <a:spcPts val="3920"/>
              </a:lnSpc>
              <a:buFont typeface="Arial"/>
              <a:buChar char="•"/>
            </a:pPr>
            <a:r>
              <a:rPr lang="en-US" sz="2800">
                <a:solidFill>
                  <a:srgbClr val="000000"/>
                </a:solidFill>
                <a:latin typeface="Trebuchet MS"/>
              </a:rPr>
              <a:t>Sarah Sofea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99058" y="-271638"/>
            <a:ext cx="10830275" cy="10830275"/>
          </a:xfrm>
          <a:custGeom>
            <a:avLst/>
            <a:gdLst/>
            <a:ahLst/>
            <a:cxnLst/>
            <a:rect r="r" b="b" t="t" l="l"/>
            <a:pathLst>
              <a:path h="10830275" w="10830275">
                <a:moveTo>
                  <a:pt x="0" y="0"/>
                </a:moveTo>
                <a:lnTo>
                  <a:pt x="10830275" y="0"/>
                </a:lnTo>
                <a:lnTo>
                  <a:pt x="10830275" y="10830276"/>
                </a:lnTo>
                <a:lnTo>
                  <a:pt x="0" y="10830276"/>
                </a:lnTo>
                <a:lnTo>
                  <a:pt x="0" y="0"/>
                </a:lnTo>
                <a:close/>
              </a:path>
            </a:pathLst>
          </a:custGeom>
          <a:blipFill>
            <a:blip r:embed="rId2">
              <a:alphaModFix amt="42000"/>
            </a:blip>
            <a:stretch>
              <a:fillRect l="0" t="0" r="0" b="0"/>
            </a:stretch>
          </a:blipFill>
        </p:spPr>
      </p:sp>
      <p:sp>
        <p:nvSpPr>
          <p:cNvPr name="TextBox 3" id="3"/>
          <p:cNvSpPr txBox="true"/>
          <p:nvPr/>
        </p:nvSpPr>
        <p:spPr>
          <a:xfrm rot="0">
            <a:off x="873391" y="1611566"/>
            <a:ext cx="8115300" cy="1354224"/>
          </a:xfrm>
          <a:prstGeom prst="rect">
            <a:avLst/>
          </a:prstGeom>
        </p:spPr>
        <p:txBody>
          <a:bodyPr anchor="t" rtlCol="false" tIns="0" lIns="0" bIns="0" rIns="0">
            <a:spAutoFit/>
          </a:bodyPr>
          <a:lstStyle/>
          <a:p>
            <a:pPr algn="l">
              <a:lnSpc>
                <a:spcPts val="10321"/>
              </a:lnSpc>
            </a:pPr>
            <a:r>
              <a:rPr lang="en-US" sz="9737">
                <a:solidFill>
                  <a:srgbClr val="FFFFFF"/>
                </a:solidFill>
                <a:latin typeface="Yearbook Solid"/>
              </a:rPr>
              <a:t>constructor</a:t>
            </a:r>
          </a:p>
        </p:txBody>
      </p:sp>
      <p:grpSp>
        <p:nvGrpSpPr>
          <p:cNvPr name="Group 4" id="4"/>
          <p:cNvGrpSpPr/>
          <p:nvPr/>
        </p:nvGrpSpPr>
        <p:grpSpPr>
          <a:xfrm rot="0">
            <a:off x="756181" y="4514515"/>
            <a:ext cx="8387819" cy="3978781"/>
            <a:chOff x="0" y="0"/>
            <a:chExt cx="2209137" cy="1047909"/>
          </a:xfrm>
        </p:grpSpPr>
        <p:sp>
          <p:nvSpPr>
            <p:cNvPr name="Freeform 5" id="5"/>
            <p:cNvSpPr/>
            <p:nvPr/>
          </p:nvSpPr>
          <p:spPr>
            <a:xfrm flipH="false" flipV="false" rot="0">
              <a:off x="0" y="0"/>
              <a:ext cx="2209137" cy="1047909"/>
            </a:xfrm>
            <a:custGeom>
              <a:avLst/>
              <a:gdLst/>
              <a:ahLst/>
              <a:cxnLst/>
              <a:rect r="r" b="b" t="t" l="l"/>
              <a:pathLst>
                <a:path h="1047909" w="2209137">
                  <a:moveTo>
                    <a:pt x="35997" y="0"/>
                  </a:moveTo>
                  <a:lnTo>
                    <a:pt x="2173141" y="0"/>
                  </a:lnTo>
                  <a:cubicBezTo>
                    <a:pt x="2193021" y="0"/>
                    <a:pt x="2209137" y="16116"/>
                    <a:pt x="2209137" y="35997"/>
                  </a:cubicBezTo>
                  <a:lnTo>
                    <a:pt x="2209137" y="1011913"/>
                  </a:lnTo>
                  <a:cubicBezTo>
                    <a:pt x="2209137" y="1031793"/>
                    <a:pt x="2193021" y="1047909"/>
                    <a:pt x="2173141" y="1047909"/>
                  </a:cubicBezTo>
                  <a:lnTo>
                    <a:pt x="35997" y="1047909"/>
                  </a:lnTo>
                  <a:cubicBezTo>
                    <a:pt x="16116" y="1047909"/>
                    <a:pt x="0" y="1031793"/>
                    <a:pt x="0" y="1011913"/>
                  </a:cubicBezTo>
                  <a:lnTo>
                    <a:pt x="0" y="35997"/>
                  </a:lnTo>
                  <a:cubicBezTo>
                    <a:pt x="0" y="16116"/>
                    <a:pt x="16116" y="0"/>
                    <a:pt x="35997" y="0"/>
                  </a:cubicBezTo>
                  <a:close/>
                </a:path>
              </a:pathLst>
            </a:custGeom>
            <a:solidFill>
              <a:srgbClr val="140F0D"/>
            </a:solidFill>
          </p:spPr>
        </p:sp>
        <p:sp>
          <p:nvSpPr>
            <p:cNvPr name="TextBox 6" id="6"/>
            <p:cNvSpPr txBox="true"/>
            <p:nvPr/>
          </p:nvSpPr>
          <p:spPr>
            <a:xfrm>
              <a:off x="0" y="-38100"/>
              <a:ext cx="2209137" cy="1086009"/>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561703" y="4619394"/>
            <a:ext cx="6738675" cy="4331334"/>
          </a:xfrm>
          <a:prstGeom prst="rect">
            <a:avLst/>
          </a:prstGeom>
        </p:spPr>
        <p:txBody>
          <a:bodyPr anchor="t" rtlCol="false" tIns="0" lIns="0" bIns="0" rIns="0">
            <a:spAutoFit/>
          </a:bodyPr>
          <a:lstStyle/>
          <a:p>
            <a:pPr algn="l" marL="669301" indent="-334650" lvl="1">
              <a:lnSpc>
                <a:spcPts val="4340"/>
              </a:lnSpc>
              <a:buFont typeface="Arial"/>
              <a:buChar char="•"/>
            </a:pPr>
            <a:r>
              <a:rPr lang="en-US" sz="3100">
                <a:solidFill>
                  <a:srgbClr val="E8DEC8"/>
                </a:solidFill>
                <a:latin typeface="Trebuchet MS"/>
              </a:rPr>
              <a:t>Special kind of methods for creating instance of the class</a:t>
            </a:r>
          </a:p>
          <a:p>
            <a:pPr algn="l" marL="669301" indent="-334650" lvl="1">
              <a:lnSpc>
                <a:spcPts val="4340"/>
              </a:lnSpc>
              <a:buFont typeface="Arial"/>
              <a:buChar char="•"/>
            </a:pPr>
            <a:r>
              <a:rPr lang="en-US" sz="3100">
                <a:solidFill>
                  <a:srgbClr val="E8DEC8"/>
                </a:solidFill>
                <a:latin typeface="Trebuchet MS"/>
              </a:rPr>
              <a:t>Each class that we created have one constructor</a:t>
            </a:r>
          </a:p>
          <a:p>
            <a:pPr algn="l" marL="669301" indent="-334650" lvl="1">
              <a:lnSpc>
                <a:spcPts val="4340"/>
              </a:lnSpc>
              <a:buFont typeface="Arial"/>
              <a:buChar char="•"/>
            </a:pPr>
            <a:r>
              <a:rPr lang="en-US" sz="3100">
                <a:solidFill>
                  <a:srgbClr val="E8DEC8"/>
                </a:solidFill>
                <a:latin typeface="Trebuchet MS"/>
              </a:rPr>
              <a:t>Constructors are called when the keyword ‘new’ is used to create an object.</a:t>
            </a:r>
          </a:p>
          <a:p>
            <a:pPr algn="l" marL="0" indent="0" lvl="0">
              <a:lnSpc>
                <a:spcPts val="4340"/>
              </a:lnSpc>
            </a:pPr>
          </a:p>
        </p:txBody>
      </p:sp>
      <p:grpSp>
        <p:nvGrpSpPr>
          <p:cNvPr name="Group 8" id="8"/>
          <p:cNvGrpSpPr/>
          <p:nvPr/>
        </p:nvGrpSpPr>
        <p:grpSpPr>
          <a:xfrm rot="0">
            <a:off x="9631217" y="-248565"/>
            <a:ext cx="10759770" cy="10784131"/>
            <a:chOff x="0" y="0"/>
            <a:chExt cx="2833849" cy="2840265"/>
          </a:xfrm>
        </p:grpSpPr>
        <p:sp>
          <p:nvSpPr>
            <p:cNvPr name="Freeform 9" id="9"/>
            <p:cNvSpPr/>
            <p:nvPr/>
          </p:nvSpPr>
          <p:spPr>
            <a:xfrm flipH="false" flipV="false" rot="0">
              <a:off x="0" y="0"/>
              <a:ext cx="2833849" cy="2840265"/>
            </a:xfrm>
            <a:custGeom>
              <a:avLst/>
              <a:gdLst/>
              <a:ahLst/>
              <a:cxnLst/>
              <a:rect r="r" b="b" t="t" l="l"/>
              <a:pathLst>
                <a:path h="2840265" w="2833849">
                  <a:moveTo>
                    <a:pt x="0" y="0"/>
                  </a:moveTo>
                  <a:lnTo>
                    <a:pt x="2833849" y="0"/>
                  </a:lnTo>
                  <a:lnTo>
                    <a:pt x="2833849" y="2840265"/>
                  </a:lnTo>
                  <a:lnTo>
                    <a:pt x="0" y="2840265"/>
                  </a:lnTo>
                  <a:close/>
                </a:path>
              </a:pathLst>
            </a:custGeom>
            <a:solidFill>
              <a:srgbClr val="ECE4DB"/>
            </a:solidFill>
          </p:spPr>
        </p:sp>
        <p:sp>
          <p:nvSpPr>
            <p:cNvPr name="TextBox 10" id="10"/>
            <p:cNvSpPr txBox="true"/>
            <p:nvPr/>
          </p:nvSpPr>
          <p:spPr>
            <a:xfrm>
              <a:off x="0" y="-38100"/>
              <a:ext cx="2833849" cy="2878365"/>
            </a:xfrm>
            <a:prstGeom prst="rect">
              <a:avLst/>
            </a:prstGeom>
          </p:spPr>
          <p:txBody>
            <a:bodyPr anchor="ctr" rtlCol="false" tIns="50800" lIns="50800" bIns="50800" rIns="50800"/>
            <a:lstStyle/>
            <a:p>
              <a:pPr algn="ctr">
                <a:lnSpc>
                  <a:spcPts val="3376"/>
                </a:lnSpc>
              </a:pPr>
            </a:p>
          </p:txBody>
        </p:sp>
      </p:grpSp>
      <p:sp>
        <p:nvSpPr>
          <p:cNvPr name="TextBox 11" id="11"/>
          <p:cNvSpPr txBox="true"/>
          <p:nvPr/>
        </p:nvSpPr>
        <p:spPr>
          <a:xfrm rot="0">
            <a:off x="10009724" y="1382627"/>
            <a:ext cx="9727709" cy="1199234"/>
          </a:xfrm>
          <a:prstGeom prst="rect">
            <a:avLst/>
          </a:prstGeom>
        </p:spPr>
        <p:txBody>
          <a:bodyPr anchor="t" rtlCol="false" tIns="0" lIns="0" bIns="0" rIns="0">
            <a:spAutoFit/>
          </a:bodyPr>
          <a:lstStyle/>
          <a:p>
            <a:pPr algn="l">
              <a:lnSpc>
                <a:spcPts val="9520"/>
              </a:lnSpc>
            </a:pPr>
            <a:r>
              <a:rPr lang="en-US" sz="7740">
                <a:solidFill>
                  <a:srgbClr val="000000"/>
                </a:solidFill>
                <a:latin typeface="Yearbook Solid"/>
              </a:rPr>
              <a:t>ENCAPSULATION</a:t>
            </a:r>
          </a:p>
        </p:txBody>
      </p:sp>
      <p:sp>
        <p:nvSpPr>
          <p:cNvPr name="TextBox 12" id="12"/>
          <p:cNvSpPr txBox="true"/>
          <p:nvPr/>
        </p:nvSpPr>
        <p:spPr>
          <a:xfrm rot="0">
            <a:off x="10276494" y="3979612"/>
            <a:ext cx="6839931" cy="5223115"/>
          </a:xfrm>
          <a:prstGeom prst="rect">
            <a:avLst/>
          </a:prstGeom>
        </p:spPr>
        <p:txBody>
          <a:bodyPr anchor="t" rtlCol="false" tIns="0" lIns="0" bIns="0" rIns="0">
            <a:spAutoFit/>
          </a:bodyPr>
          <a:lstStyle/>
          <a:p>
            <a:pPr algn="l" marL="551355" indent="-275677" lvl="1">
              <a:lnSpc>
                <a:spcPts val="4162"/>
              </a:lnSpc>
              <a:buFont typeface="Arial"/>
              <a:buChar char="•"/>
            </a:pPr>
            <a:r>
              <a:rPr lang="en-US" sz="2553">
                <a:solidFill>
                  <a:srgbClr val="2B2125"/>
                </a:solidFill>
                <a:latin typeface="Trebuchet MS Bold"/>
              </a:rPr>
              <a:t>For data hiding using encapsulation, we declared each attribute in each class as private.</a:t>
            </a:r>
          </a:p>
          <a:p>
            <a:pPr algn="l" marL="551355" indent="-275677" lvl="1">
              <a:lnSpc>
                <a:spcPts val="4162"/>
              </a:lnSpc>
              <a:buFont typeface="Arial"/>
              <a:buChar char="•"/>
            </a:pPr>
            <a:r>
              <a:rPr lang="en-US" sz="2553">
                <a:solidFill>
                  <a:srgbClr val="2B2125"/>
                </a:solidFill>
                <a:latin typeface="Trebuchet MS Bold"/>
              </a:rPr>
              <a:t>This will prevent direct access to the attribute hence ensuring the data integrity.</a:t>
            </a:r>
          </a:p>
          <a:p>
            <a:pPr algn="l" marL="551355" indent="-275677" lvl="1">
              <a:lnSpc>
                <a:spcPts val="4162"/>
              </a:lnSpc>
              <a:buFont typeface="Arial"/>
              <a:buChar char="•"/>
            </a:pPr>
            <a:r>
              <a:rPr lang="en-US" sz="2553">
                <a:solidFill>
                  <a:srgbClr val="2B2125"/>
                </a:solidFill>
                <a:latin typeface="Trebuchet MS Bold"/>
              </a:rPr>
              <a:t>To access this attribute we need to use an accessor or also known as getter (ex: getName() in ‘Person’ class).</a:t>
            </a:r>
          </a:p>
          <a:p>
            <a:pPr algn="l">
              <a:lnSpc>
                <a:spcPts val="4162"/>
              </a:lnSpc>
            </a:pPr>
          </a:p>
        </p:txBody>
      </p:sp>
      <p:sp>
        <p:nvSpPr>
          <p:cNvPr name="TextBox 13" id="13"/>
          <p:cNvSpPr txBox="true"/>
          <p:nvPr/>
        </p:nvSpPr>
        <p:spPr>
          <a:xfrm rot="0">
            <a:off x="11404050" y="2622328"/>
            <a:ext cx="5310720" cy="677400"/>
          </a:xfrm>
          <a:prstGeom prst="rect">
            <a:avLst/>
          </a:prstGeom>
        </p:spPr>
        <p:txBody>
          <a:bodyPr anchor="t" rtlCol="false" tIns="0" lIns="0" bIns="0" rIns="0">
            <a:spAutoFit/>
          </a:bodyPr>
          <a:lstStyle/>
          <a:p>
            <a:pPr algn="l">
              <a:lnSpc>
                <a:spcPts val="5435"/>
              </a:lnSpc>
            </a:pPr>
            <a:r>
              <a:rPr lang="en-US" sz="4418">
                <a:solidFill>
                  <a:srgbClr val="000000"/>
                </a:solidFill>
                <a:latin typeface="Yearbook Solid"/>
              </a:rPr>
              <a:t>AND DATA HIDING</a:t>
            </a:r>
          </a:p>
        </p:txBody>
      </p:sp>
      <p:sp>
        <p:nvSpPr>
          <p:cNvPr name="Freeform 14" id="14"/>
          <p:cNvSpPr/>
          <p:nvPr/>
        </p:nvSpPr>
        <p:spPr>
          <a:xfrm flipH="false" flipV="false" rot="0">
            <a:off x="9458442" y="-248565"/>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7480225" y="-8302241"/>
            <a:ext cx="3327549" cy="19062697"/>
            <a:chOff x="0" y="0"/>
            <a:chExt cx="876392" cy="5020628"/>
          </a:xfrm>
        </p:grpSpPr>
        <p:sp>
          <p:nvSpPr>
            <p:cNvPr name="Freeform 3" id="3"/>
            <p:cNvSpPr/>
            <p:nvPr/>
          </p:nvSpPr>
          <p:spPr>
            <a:xfrm flipH="false" flipV="false" rot="0">
              <a:off x="0" y="0"/>
              <a:ext cx="876392" cy="5020628"/>
            </a:xfrm>
            <a:custGeom>
              <a:avLst/>
              <a:gdLst/>
              <a:ahLst/>
              <a:cxnLst/>
              <a:rect r="r" b="b" t="t" l="l"/>
              <a:pathLst>
                <a:path h="5020628" w="876392">
                  <a:moveTo>
                    <a:pt x="0" y="0"/>
                  </a:moveTo>
                  <a:lnTo>
                    <a:pt x="876392" y="0"/>
                  </a:lnTo>
                  <a:lnTo>
                    <a:pt x="876392" y="5020628"/>
                  </a:lnTo>
                  <a:lnTo>
                    <a:pt x="0" y="5020628"/>
                  </a:lnTo>
                  <a:close/>
                </a:path>
              </a:pathLst>
            </a:custGeom>
            <a:solidFill>
              <a:srgbClr val="000000"/>
            </a:solidFill>
          </p:spPr>
        </p:sp>
        <p:sp>
          <p:nvSpPr>
            <p:cNvPr name="TextBox 4" id="4"/>
            <p:cNvSpPr txBox="true"/>
            <p:nvPr/>
          </p:nvSpPr>
          <p:spPr>
            <a:xfrm>
              <a:off x="0" y="-38100"/>
              <a:ext cx="876392" cy="50587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980209" y="3441871"/>
            <a:ext cx="6317850" cy="8068899"/>
            <a:chOff x="0" y="0"/>
            <a:chExt cx="2184921" cy="2790491"/>
          </a:xfrm>
        </p:grpSpPr>
        <p:sp>
          <p:nvSpPr>
            <p:cNvPr name="Freeform 6" id="6"/>
            <p:cNvSpPr/>
            <p:nvPr/>
          </p:nvSpPr>
          <p:spPr>
            <a:xfrm flipH="false" flipV="false" rot="0">
              <a:off x="0" y="0"/>
              <a:ext cx="2184921" cy="2790491"/>
            </a:xfrm>
            <a:custGeom>
              <a:avLst/>
              <a:gdLst/>
              <a:ahLst/>
              <a:cxnLst/>
              <a:rect r="r" b="b" t="t" l="l"/>
              <a:pathLst>
                <a:path h="2790491" w="2184921">
                  <a:moveTo>
                    <a:pt x="51467" y="0"/>
                  </a:moveTo>
                  <a:lnTo>
                    <a:pt x="2133454" y="0"/>
                  </a:lnTo>
                  <a:cubicBezTo>
                    <a:pt x="2147104" y="0"/>
                    <a:pt x="2160195" y="5422"/>
                    <a:pt x="2169847" y="15074"/>
                  </a:cubicBezTo>
                  <a:cubicBezTo>
                    <a:pt x="2179499" y="24726"/>
                    <a:pt x="2184921" y="37817"/>
                    <a:pt x="2184921" y="51467"/>
                  </a:cubicBezTo>
                  <a:lnTo>
                    <a:pt x="2184921" y="2739024"/>
                  </a:lnTo>
                  <a:cubicBezTo>
                    <a:pt x="2184921" y="2767449"/>
                    <a:pt x="2161878" y="2790491"/>
                    <a:pt x="2133454" y="2790491"/>
                  </a:cubicBezTo>
                  <a:lnTo>
                    <a:pt x="51467" y="2790491"/>
                  </a:lnTo>
                  <a:cubicBezTo>
                    <a:pt x="23043" y="2790491"/>
                    <a:pt x="0" y="2767449"/>
                    <a:pt x="0" y="2739024"/>
                  </a:cubicBezTo>
                  <a:lnTo>
                    <a:pt x="0" y="51467"/>
                  </a:lnTo>
                  <a:cubicBezTo>
                    <a:pt x="0" y="23043"/>
                    <a:pt x="23043" y="0"/>
                    <a:pt x="51467" y="0"/>
                  </a:cubicBezTo>
                  <a:close/>
                </a:path>
              </a:pathLst>
            </a:custGeom>
            <a:solidFill>
              <a:srgbClr val="F5CAB3"/>
            </a:solidFill>
          </p:spPr>
        </p:sp>
        <p:sp>
          <p:nvSpPr>
            <p:cNvPr name="TextBox 7" id="7"/>
            <p:cNvSpPr txBox="true"/>
            <p:nvPr/>
          </p:nvSpPr>
          <p:spPr>
            <a:xfrm>
              <a:off x="0" y="-38100"/>
              <a:ext cx="2184921" cy="2828591"/>
            </a:xfrm>
            <a:prstGeom prst="rect">
              <a:avLst/>
            </a:prstGeom>
          </p:spPr>
          <p:txBody>
            <a:bodyPr anchor="ctr" rtlCol="false" tIns="22961" lIns="22961" bIns="22961" rIns="22961"/>
            <a:lstStyle/>
            <a:p>
              <a:pPr algn="ctr">
                <a:lnSpc>
                  <a:spcPts val="2660"/>
                </a:lnSpc>
              </a:pPr>
            </a:p>
          </p:txBody>
        </p:sp>
      </p:grpSp>
      <p:sp>
        <p:nvSpPr>
          <p:cNvPr name="Freeform 8" id="8"/>
          <p:cNvSpPr/>
          <p:nvPr/>
        </p:nvSpPr>
        <p:spPr>
          <a:xfrm flipH="false" flipV="false" rot="0">
            <a:off x="-387349" y="-7937393"/>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2">
              <a:alphaModFix amt="42000"/>
            </a:blip>
            <a:stretch>
              <a:fillRect l="0" t="0" r="0" b="0"/>
            </a:stretch>
          </a:blipFill>
        </p:spPr>
      </p:sp>
      <p:sp>
        <p:nvSpPr>
          <p:cNvPr name="Freeform 9" id="9"/>
          <p:cNvSpPr/>
          <p:nvPr/>
        </p:nvSpPr>
        <p:spPr>
          <a:xfrm flipH="false" flipV="false" rot="0">
            <a:off x="10382162" y="-7937393"/>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2">
              <a:alphaModFix amt="42000"/>
            </a:blip>
            <a:stretch>
              <a:fillRect l="0" t="0" r="0" b="0"/>
            </a:stretch>
          </a:blipFill>
        </p:spPr>
      </p:sp>
      <p:sp>
        <p:nvSpPr>
          <p:cNvPr name="Freeform 10" id="10"/>
          <p:cNvSpPr/>
          <p:nvPr/>
        </p:nvSpPr>
        <p:spPr>
          <a:xfrm flipH="false" flipV="false" rot="0">
            <a:off x="12242920" y="3949109"/>
            <a:ext cx="4073845" cy="7561661"/>
          </a:xfrm>
          <a:custGeom>
            <a:avLst/>
            <a:gdLst/>
            <a:ahLst/>
            <a:cxnLst/>
            <a:rect r="r" b="b" t="t" l="l"/>
            <a:pathLst>
              <a:path h="7561661" w="4073845">
                <a:moveTo>
                  <a:pt x="0" y="0"/>
                </a:moveTo>
                <a:lnTo>
                  <a:pt x="4073845" y="0"/>
                </a:lnTo>
                <a:lnTo>
                  <a:pt x="4073845" y="7561661"/>
                </a:lnTo>
                <a:lnTo>
                  <a:pt x="0" y="7561661"/>
                </a:lnTo>
                <a:lnTo>
                  <a:pt x="0" y="0"/>
                </a:lnTo>
                <a:close/>
              </a:path>
            </a:pathLst>
          </a:custGeom>
          <a:blipFill>
            <a:blip r:embed="rId3"/>
            <a:stretch>
              <a:fillRect l="0" t="0" r="0" b="0"/>
            </a:stretch>
          </a:blipFill>
        </p:spPr>
      </p:sp>
      <p:sp>
        <p:nvSpPr>
          <p:cNvPr name="TextBox 11" id="11"/>
          <p:cNvSpPr txBox="true"/>
          <p:nvPr/>
        </p:nvSpPr>
        <p:spPr>
          <a:xfrm rot="0">
            <a:off x="961320" y="993723"/>
            <a:ext cx="16365361" cy="1474997"/>
          </a:xfrm>
          <a:prstGeom prst="rect">
            <a:avLst/>
          </a:prstGeom>
        </p:spPr>
        <p:txBody>
          <a:bodyPr anchor="t" rtlCol="false" tIns="0" lIns="0" bIns="0" rIns="0">
            <a:spAutoFit/>
          </a:bodyPr>
          <a:lstStyle/>
          <a:p>
            <a:pPr algn="ctr">
              <a:lnSpc>
                <a:spcPts val="11275"/>
              </a:lnSpc>
            </a:pPr>
            <a:r>
              <a:rPr lang="en-US" sz="10636">
                <a:solidFill>
                  <a:srgbClr val="FFFFFF"/>
                </a:solidFill>
                <a:latin typeface="Yearbook Solid"/>
              </a:rPr>
              <a:t>ASSOCIATION</a:t>
            </a:r>
          </a:p>
        </p:txBody>
      </p:sp>
      <p:sp>
        <p:nvSpPr>
          <p:cNvPr name="TextBox 12" id="12"/>
          <p:cNvSpPr txBox="true"/>
          <p:nvPr/>
        </p:nvSpPr>
        <p:spPr>
          <a:xfrm rot="0">
            <a:off x="397604" y="4227391"/>
            <a:ext cx="10045322" cy="5432225"/>
          </a:xfrm>
          <a:prstGeom prst="rect">
            <a:avLst/>
          </a:prstGeom>
        </p:spPr>
        <p:txBody>
          <a:bodyPr anchor="t" rtlCol="false" tIns="0" lIns="0" bIns="0" rIns="0">
            <a:spAutoFit/>
          </a:bodyPr>
          <a:lstStyle/>
          <a:p>
            <a:pPr algn="l" marL="609844" indent="-304922" lvl="1">
              <a:lnSpc>
                <a:spcPts val="3954"/>
              </a:lnSpc>
              <a:buFont typeface="Arial"/>
              <a:buChar char="•"/>
            </a:pPr>
            <a:r>
              <a:rPr lang="en-US" sz="2824">
                <a:solidFill>
                  <a:srgbClr val="2B2125"/>
                </a:solidFill>
                <a:latin typeface="Trebuchet MS"/>
              </a:rPr>
              <a:t>Represent general binary relationships that describe an activity between two classes.</a:t>
            </a:r>
          </a:p>
          <a:p>
            <a:pPr algn="l" marL="609844" indent="-304922" lvl="1">
              <a:lnSpc>
                <a:spcPts val="3954"/>
              </a:lnSpc>
              <a:buFont typeface="Arial"/>
              <a:buChar char="•"/>
            </a:pPr>
            <a:r>
              <a:rPr lang="en-US" sz="2824">
                <a:solidFill>
                  <a:srgbClr val="2B2125"/>
                </a:solidFill>
                <a:latin typeface="Trebuchet MS"/>
              </a:rPr>
              <a:t>We implement both unidirectional(one-way) and bidirectional navigability.</a:t>
            </a:r>
          </a:p>
          <a:p>
            <a:pPr algn="l" marL="609844" indent="-304922" lvl="1">
              <a:lnSpc>
                <a:spcPts val="3954"/>
              </a:lnSpc>
              <a:buFont typeface="Arial"/>
              <a:buChar char="•"/>
            </a:pPr>
            <a:r>
              <a:rPr lang="en-US" sz="2824">
                <a:solidFill>
                  <a:srgbClr val="2B2125"/>
                </a:solidFill>
                <a:latin typeface="Trebuchet MS"/>
              </a:rPr>
              <a:t>By using association, it allows objects to call methods in other objects. As an example, addTrainingSession(TrainingSession) method can be called in ‘Coach’.</a:t>
            </a:r>
          </a:p>
          <a:p>
            <a:pPr algn="l" marL="609844" indent="-304922" lvl="1">
              <a:lnSpc>
                <a:spcPts val="3954"/>
              </a:lnSpc>
              <a:spcBef>
                <a:spcPct val="0"/>
              </a:spcBef>
              <a:buFont typeface="Arial"/>
              <a:buChar char="•"/>
            </a:pPr>
            <a:r>
              <a:rPr lang="en-US" sz="2824">
                <a:solidFill>
                  <a:srgbClr val="2B2125"/>
                </a:solidFill>
                <a:latin typeface="Trebuchet MS"/>
              </a:rPr>
              <a:t>It enables one class to gain information about another and interact with its object</a:t>
            </a:r>
            <a:r>
              <a:rPr lang="en-US" sz="2824">
                <a:solidFill>
                  <a:srgbClr val="2B2125"/>
                </a:solidFill>
                <a:latin typeface="Trebuchet MS"/>
              </a:rPr>
              <a:t>s</a:t>
            </a:r>
            <a:r>
              <a:rPr lang="en-US" sz="2824">
                <a:solidFill>
                  <a:srgbClr val="2B2125"/>
                </a:solidFill>
                <a:latin typeface="Trebuchet MS"/>
              </a:rPr>
              <a:t>.</a:t>
            </a:r>
          </a:p>
          <a:p>
            <a:pPr algn="l" marL="0" indent="0" lvl="0">
              <a:lnSpc>
                <a:spcPts val="395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7480225" y="-8302241"/>
            <a:ext cx="3327549" cy="19062697"/>
            <a:chOff x="0" y="0"/>
            <a:chExt cx="876392" cy="5020628"/>
          </a:xfrm>
        </p:grpSpPr>
        <p:sp>
          <p:nvSpPr>
            <p:cNvPr name="Freeform 3" id="3"/>
            <p:cNvSpPr/>
            <p:nvPr/>
          </p:nvSpPr>
          <p:spPr>
            <a:xfrm flipH="false" flipV="false" rot="0">
              <a:off x="0" y="0"/>
              <a:ext cx="876392" cy="5020628"/>
            </a:xfrm>
            <a:custGeom>
              <a:avLst/>
              <a:gdLst/>
              <a:ahLst/>
              <a:cxnLst/>
              <a:rect r="r" b="b" t="t" l="l"/>
              <a:pathLst>
                <a:path h="5020628" w="876392">
                  <a:moveTo>
                    <a:pt x="0" y="0"/>
                  </a:moveTo>
                  <a:lnTo>
                    <a:pt x="876392" y="0"/>
                  </a:lnTo>
                  <a:lnTo>
                    <a:pt x="876392" y="5020628"/>
                  </a:lnTo>
                  <a:lnTo>
                    <a:pt x="0" y="5020628"/>
                  </a:lnTo>
                  <a:close/>
                </a:path>
              </a:pathLst>
            </a:custGeom>
            <a:solidFill>
              <a:srgbClr val="000000"/>
            </a:solidFill>
          </p:spPr>
        </p:sp>
        <p:sp>
          <p:nvSpPr>
            <p:cNvPr name="TextBox 4" id="4"/>
            <p:cNvSpPr txBox="true"/>
            <p:nvPr/>
          </p:nvSpPr>
          <p:spPr>
            <a:xfrm>
              <a:off x="0" y="-38100"/>
              <a:ext cx="876392" cy="50587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980209" y="3441871"/>
            <a:ext cx="6317850" cy="8068899"/>
            <a:chOff x="0" y="0"/>
            <a:chExt cx="2184921" cy="2790491"/>
          </a:xfrm>
        </p:grpSpPr>
        <p:sp>
          <p:nvSpPr>
            <p:cNvPr name="Freeform 6" id="6"/>
            <p:cNvSpPr/>
            <p:nvPr/>
          </p:nvSpPr>
          <p:spPr>
            <a:xfrm flipH="false" flipV="false" rot="0">
              <a:off x="0" y="0"/>
              <a:ext cx="2184921" cy="2790491"/>
            </a:xfrm>
            <a:custGeom>
              <a:avLst/>
              <a:gdLst/>
              <a:ahLst/>
              <a:cxnLst/>
              <a:rect r="r" b="b" t="t" l="l"/>
              <a:pathLst>
                <a:path h="2790491" w="2184921">
                  <a:moveTo>
                    <a:pt x="51467" y="0"/>
                  </a:moveTo>
                  <a:lnTo>
                    <a:pt x="2133454" y="0"/>
                  </a:lnTo>
                  <a:cubicBezTo>
                    <a:pt x="2147104" y="0"/>
                    <a:pt x="2160195" y="5422"/>
                    <a:pt x="2169847" y="15074"/>
                  </a:cubicBezTo>
                  <a:cubicBezTo>
                    <a:pt x="2179499" y="24726"/>
                    <a:pt x="2184921" y="37817"/>
                    <a:pt x="2184921" y="51467"/>
                  </a:cubicBezTo>
                  <a:lnTo>
                    <a:pt x="2184921" y="2739024"/>
                  </a:lnTo>
                  <a:cubicBezTo>
                    <a:pt x="2184921" y="2767449"/>
                    <a:pt x="2161878" y="2790491"/>
                    <a:pt x="2133454" y="2790491"/>
                  </a:cubicBezTo>
                  <a:lnTo>
                    <a:pt x="51467" y="2790491"/>
                  </a:lnTo>
                  <a:cubicBezTo>
                    <a:pt x="23043" y="2790491"/>
                    <a:pt x="0" y="2767449"/>
                    <a:pt x="0" y="2739024"/>
                  </a:cubicBezTo>
                  <a:lnTo>
                    <a:pt x="0" y="51467"/>
                  </a:lnTo>
                  <a:cubicBezTo>
                    <a:pt x="0" y="23043"/>
                    <a:pt x="23043" y="0"/>
                    <a:pt x="51467" y="0"/>
                  </a:cubicBezTo>
                  <a:close/>
                </a:path>
              </a:pathLst>
            </a:custGeom>
            <a:solidFill>
              <a:srgbClr val="89333D"/>
            </a:solidFill>
          </p:spPr>
        </p:sp>
        <p:sp>
          <p:nvSpPr>
            <p:cNvPr name="TextBox 7" id="7"/>
            <p:cNvSpPr txBox="true"/>
            <p:nvPr/>
          </p:nvSpPr>
          <p:spPr>
            <a:xfrm>
              <a:off x="0" y="-38100"/>
              <a:ext cx="2184921" cy="2828591"/>
            </a:xfrm>
            <a:prstGeom prst="rect">
              <a:avLst/>
            </a:prstGeom>
          </p:spPr>
          <p:txBody>
            <a:bodyPr anchor="ctr" rtlCol="false" tIns="22961" lIns="22961" bIns="22961" rIns="22961"/>
            <a:lstStyle/>
            <a:p>
              <a:pPr algn="ctr">
                <a:lnSpc>
                  <a:spcPts val="2660"/>
                </a:lnSpc>
              </a:pPr>
            </a:p>
          </p:txBody>
        </p:sp>
      </p:grpSp>
      <p:sp>
        <p:nvSpPr>
          <p:cNvPr name="Freeform 8" id="8"/>
          <p:cNvSpPr/>
          <p:nvPr/>
        </p:nvSpPr>
        <p:spPr>
          <a:xfrm flipH="false" flipV="false" rot="0">
            <a:off x="-387349" y="-7937393"/>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2">
              <a:alphaModFix amt="42000"/>
            </a:blip>
            <a:stretch>
              <a:fillRect l="0" t="0" r="0" b="0"/>
            </a:stretch>
          </a:blipFill>
        </p:spPr>
      </p:sp>
      <p:sp>
        <p:nvSpPr>
          <p:cNvPr name="Freeform 9" id="9"/>
          <p:cNvSpPr/>
          <p:nvPr/>
        </p:nvSpPr>
        <p:spPr>
          <a:xfrm flipH="false" flipV="false" rot="0">
            <a:off x="10382162" y="-7937393"/>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2">
              <a:alphaModFix amt="42000"/>
            </a:blip>
            <a:stretch>
              <a:fillRect l="0" t="0" r="0" b="0"/>
            </a:stretch>
          </a:blipFill>
        </p:spPr>
      </p:sp>
      <p:sp>
        <p:nvSpPr>
          <p:cNvPr name="TextBox 10" id="10"/>
          <p:cNvSpPr txBox="true"/>
          <p:nvPr/>
        </p:nvSpPr>
        <p:spPr>
          <a:xfrm rot="0">
            <a:off x="961320" y="993723"/>
            <a:ext cx="16365361" cy="1474997"/>
          </a:xfrm>
          <a:prstGeom prst="rect">
            <a:avLst/>
          </a:prstGeom>
        </p:spPr>
        <p:txBody>
          <a:bodyPr anchor="t" rtlCol="false" tIns="0" lIns="0" bIns="0" rIns="0">
            <a:spAutoFit/>
          </a:bodyPr>
          <a:lstStyle/>
          <a:p>
            <a:pPr algn="ctr">
              <a:lnSpc>
                <a:spcPts val="11275"/>
              </a:lnSpc>
            </a:pPr>
            <a:r>
              <a:rPr lang="en-US" sz="10636">
                <a:solidFill>
                  <a:srgbClr val="FFFFFF"/>
                </a:solidFill>
                <a:latin typeface="Yearbook Solid"/>
              </a:rPr>
              <a:t>COMPOSITION</a:t>
            </a:r>
          </a:p>
        </p:txBody>
      </p:sp>
      <p:sp>
        <p:nvSpPr>
          <p:cNvPr name="TextBox 11" id="11"/>
          <p:cNvSpPr txBox="true"/>
          <p:nvPr/>
        </p:nvSpPr>
        <p:spPr>
          <a:xfrm rot="0">
            <a:off x="74324" y="4560766"/>
            <a:ext cx="10648710" cy="4180362"/>
          </a:xfrm>
          <a:prstGeom prst="rect">
            <a:avLst/>
          </a:prstGeom>
        </p:spPr>
        <p:txBody>
          <a:bodyPr anchor="t" rtlCol="false" tIns="0" lIns="0" bIns="0" rIns="0">
            <a:spAutoFit/>
          </a:bodyPr>
          <a:lstStyle/>
          <a:p>
            <a:pPr algn="l" marL="646475" indent="-323237" lvl="1">
              <a:lnSpc>
                <a:spcPts val="4192"/>
              </a:lnSpc>
              <a:buFont typeface="Arial"/>
              <a:buChar char="•"/>
            </a:pPr>
            <a:r>
              <a:rPr lang="en-US" sz="2994">
                <a:solidFill>
                  <a:srgbClr val="2B2125"/>
                </a:solidFill>
                <a:latin typeface="Trebuchet MS"/>
              </a:rPr>
              <a:t>Composition is a strong form of aggregation.</a:t>
            </a:r>
          </a:p>
          <a:p>
            <a:pPr algn="l" marL="646475" indent="-323237" lvl="1">
              <a:lnSpc>
                <a:spcPts val="4192"/>
              </a:lnSpc>
              <a:buFont typeface="Arial"/>
              <a:buChar char="•"/>
            </a:pPr>
            <a:r>
              <a:rPr lang="en-US" sz="2994">
                <a:solidFill>
                  <a:srgbClr val="2B2125"/>
                </a:solidFill>
                <a:latin typeface="Trebuchet MS"/>
              </a:rPr>
              <a:t>The parts (object of another class) belong to one whole class and does not change during the execution. [Strong Ownership].</a:t>
            </a:r>
          </a:p>
          <a:p>
            <a:pPr algn="l" marL="646475" indent="-323237" lvl="1">
              <a:lnSpc>
                <a:spcPts val="4192"/>
              </a:lnSpc>
              <a:buFont typeface="Arial"/>
              <a:buChar char="•"/>
            </a:pPr>
            <a:r>
              <a:rPr lang="en-US" sz="2994">
                <a:solidFill>
                  <a:srgbClr val="2B2125"/>
                </a:solidFill>
                <a:latin typeface="Trebuchet MS"/>
              </a:rPr>
              <a:t>As an example, ‘Athlete’ class needs at least one ‘Sport’ object. An ‘Athlete’ cannot exist without being associated with a ‘Sport’.</a:t>
            </a:r>
          </a:p>
          <a:p>
            <a:pPr algn="l" marL="0" indent="0" lvl="0">
              <a:lnSpc>
                <a:spcPts val="4192"/>
              </a:lnSpc>
              <a:spcBef>
                <a:spcPct val="0"/>
              </a:spcBef>
            </a:pPr>
          </a:p>
        </p:txBody>
      </p:sp>
      <p:sp>
        <p:nvSpPr>
          <p:cNvPr name="Freeform 12" id="12"/>
          <p:cNvSpPr/>
          <p:nvPr/>
        </p:nvSpPr>
        <p:spPr>
          <a:xfrm flipH="false" flipV="false" rot="0">
            <a:off x="11336431" y="3902861"/>
            <a:ext cx="5719804" cy="5965897"/>
          </a:xfrm>
          <a:custGeom>
            <a:avLst/>
            <a:gdLst/>
            <a:ahLst/>
            <a:cxnLst/>
            <a:rect r="r" b="b" t="t" l="l"/>
            <a:pathLst>
              <a:path h="5965897" w="5719804">
                <a:moveTo>
                  <a:pt x="0" y="0"/>
                </a:moveTo>
                <a:lnTo>
                  <a:pt x="5719804" y="0"/>
                </a:lnTo>
                <a:lnTo>
                  <a:pt x="5719804" y="5965897"/>
                </a:lnTo>
                <a:lnTo>
                  <a:pt x="0" y="5965897"/>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7480225" y="-8302241"/>
            <a:ext cx="3327549" cy="19062697"/>
            <a:chOff x="0" y="0"/>
            <a:chExt cx="876392" cy="5020628"/>
          </a:xfrm>
        </p:grpSpPr>
        <p:sp>
          <p:nvSpPr>
            <p:cNvPr name="Freeform 3" id="3"/>
            <p:cNvSpPr/>
            <p:nvPr/>
          </p:nvSpPr>
          <p:spPr>
            <a:xfrm flipH="false" flipV="false" rot="0">
              <a:off x="0" y="0"/>
              <a:ext cx="876392" cy="5020628"/>
            </a:xfrm>
            <a:custGeom>
              <a:avLst/>
              <a:gdLst/>
              <a:ahLst/>
              <a:cxnLst/>
              <a:rect r="r" b="b" t="t" l="l"/>
              <a:pathLst>
                <a:path h="5020628" w="876392">
                  <a:moveTo>
                    <a:pt x="0" y="0"/>
                  </a:moveTo>
                  <a:lnTo>
                    <a:pt x="876392" y="0"/>
                  </a:lnTo>
                  <a:lnTo>
                    <a:pt x="876392" y="5020628"/>
                  </a:lnTo>
                  <a:lnTo>
                    <a:pt x="0" y="5020628"/>
                  </a:lnTo>
                  <a:close/>
                </a:path>
              </a:pathLst>
            </a:custGeom>
            <a:solidFill>
              <a:srgbClr val="000000"/>
            </a:solidFill>
          </p:spPr>
        </p:sp>
        <p:sp>
          <p:nvSpPr>
            <p:cNvPr name="TextBox 4" id="4"/>
            <p:cNvSpPr txBox="true"/>
            <p:nvPr/>
          </p:nvSpPr>
          <p:spPr>
            <a:xfrm>
              <a:off x="0" y="-38100"/>
              <a:ext cx="876392" cy="50587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980209" y="3441871"/>
            <a:ext cx="6317850" cy="8068899"/>
            <a:chOff x="0" y="0"/>
            <a:chExt cx="2184921" cy="2790491"/>
          </a:xfrm>
        </p:grpSpPr>
        <p:sp>
          <p:nvSpPr>
            <p:cNvPr name="Freeform 6" id="6"/>
            <p:cNvSpPr/>
            <p:nvPr/>
          </p:nvSpPr>
          <p:spPr>
            <a:xfrm flipH="false" flipV="false" rot="0">
              <a:off x="0" y="0"/>
              <a:ext cx="2184921" cy="2790491"/>
            </a:xfrm>
            <a:custGeom>
              <a:avLst/>
              <a:gdLst/>
              <a:ahLst/>
              <a:cxnLst/>
              <a:rect r="r" b="b" t="t" l="l"/>
              <a:pathLst>
                <a:path h="2790491" w="2184921">
                  <a:moveTo>
                    <a:pt x="51467" y="0"/>
                  </a:moveTo>
                  <a:lnTo>
                    <a:pt x="2133454" y="0"/>
                  </a:lnTo>
                  <a:cubicBezTo>
                    <a:pt x="2147104" y="0"/>
                    <a:pt x="2160195" y="5422"/>
                    <a:pt x="2169847" y="15074"/>
                  </a:cubicBezTo>
                  <a:cubicBezTo>
                    <a:pt x="2179499" y="24726"/>
                    <a:pt x="2184921" y="37817"/>
                    <a:pt x="2184921" y="51467"/>
                  </a:cubicBezTo>
                  <a:lnTo>
                    <a:pt x="2184921" y="2739024"/>
                  </a:lnTo>
                  <a:cubicBezTo>
                    <a:pt x="2184921" y="2767449"/>
                    <a:pt x="2161878" y="2790491"/>
                    <a:pt x="2133454" y="2790491"/>
                  </a:cubicBezTo>
                  <a:lnTo>
                    <a:pt x="51467" y="2790491"/>
                  </a:lnTo>
                  <a:cubicBezTo>
                    <a:pt x="23043" y="2790491"/>
                    <a:pt x="0" y="2767449"/>
                    <a:pt x="0" y="2739024"/>
                  </a:cubicBezTo>
                  <a:lnTo>
                    <a:pt x="0" y="51467"/>
                  </a:lnTo>
                  <a:cubicBezTo>
                    <a:pt x="0" y="23043"/>
                    <a:pt x="23043" y="0"/>
                    <a:pt x="51467" y="0"/>
                  </a:cubicBezTo>
                  <a:close/>
                </a:path>
              </a:pathLst>
            </a:custGeom>
            <a:solidFill>
              <a:srgbClr val="A84F26"/>
            </a:solidFill>
          </p:spPr>
        </p:sp>
        <p:sp>
          <p:nvSpPr>
            <p:cNvPr name="TextBox 7" id="7"/>
            <p:cNvSpPr txBox="true"/>
            <p:nvPr/>
          </p:nvSpPr>
          <p:spPr>
            <a:xfrm>
              <a:off x="0" y="-38100"/>
              <a:ext cx="2184921" cy="2828591"/>
            </a:xfrm>
            <a:prstGeom prst="rect">
              <a:avLst/>
            </a:prstGeom>
          </p:spPr>
          <p:txBody>
            <a:bodyPr anchor="ctr" rtlCol="false" tIns="22961" lIns="22961" bIns="22961" rIns="22961"/>
            <a:lstStyle/>
            <a:p>
              <a:pPr algn="ctr">
                <a:lnSpc>
                  <a:spcPts val="2660"/>
                </a:lnSpc>
              </a:pPr>
            </a:p>
            <a:p>
              <a:pPr algn="ctr">
                <a:lnSpc>
                  <a:spcPts val="2660"/>
                </a:lnSpc>
              </a:pPr>
            </a:p>
          </p:txBody>
        </p:sp>
      </p:grpSp>
      <p:sp>
        <p:nvSpPr>
          <p:cNvPr name="Freeform 8" id="8"/>
          <p:cNvSpPr/>
          <p:nvPr/>
        </p:nvSpPr>
        <p:spPr>
          <a:xfrm flipH="false" flipV="false" rot="0">
            <a:off x="-387349" y="-7937393"/>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2">
              <a:alphaModFix amt="42000"/>
            </a:blip>
            <a:stretch>
              <a:fillRect l="0" t="0" r="0" b="0"/>
            </a:stretch>
          </a:blipFill>
        </p:spPr>
      </p:sp>
      <p:sp>
        <p:nvSpPr>
          <p:cNvPr name="Freeform 9" id="9"/>
          <p:cNvSpPr/>
          <p:nvPr/>
        </p:nvSpPr>
        <p:spPr>
          <a:xfrm flipH="false" flipV="false" rot="0">
            <a:off x="10382162" y="-7937393"/>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2">
              <a:alphaModFix amt="42000"/>
            </a:blip>
            <a:stretch>
              <a:fillRect l="0" t="0" r="0" b="0"/>
            </a:stretch>
          </a:blipFill>
        </p:spPr>
      </p:sp>
      <p:sp>
        <p:nvSpPr>
          <p:cNvPr name="TextBox 10" id="10"/>
          <p:cNvSpPr txBox="true"/>
          <p:nvPr/>
        </p:nvSpPr>
        <p:spPr>
          <a:xfrm rot="0">
            <a:off x="961320" y="993723"/>
            <a:ext cx="16365361" cy="1474997"/>
          </a:xfrm>
          <a:prstGeom prst="rect">
            <a:avLst/>
          </a:prstGeom>
        </p:spPr>
        <p:txBody>
          <a:bodyPr anchor="t" rtlCol="false" tIns="0" lIns="0" bIns="0" rIns="0">
            <a:spAutoFit/>
          </a:bodyPr>
          <a:lstStyle/>
          <a:p>
            <a:pPr algn="ctr">
              <a:lnSpc>
                <a:spcPts val="11275"/>
              </a:lnSpc>
            </a:pPr>
            <a:r>
              <a:rPr lang="en-US" sz="10636">
                <a:solidFill>
                  <a:srgbClr val="FFFFFF"/>
                </a:solidFill>
                <a:latin typeface="Yearbook Solid"/>
              </a:rPr>
              <a:t>AGGREGATION</a:t>
            </a:r>
          </a:p>
        </p:txBody>
      </p:sp>
      <p:sp>
        <p:nvSpPr>
          <p:cNvPr name="TextBox 11" id="11"/>
          <p:cNvSpPr txBox="true"/>
          <p:nvPr/>
        </p:nvSpPr>
        <p:spPr>
          <a:xfrm rot="0">
            <a:off x="-104775" y="4189291"/>
            <a:ext cx="11214220" cy="5323120"/>
          </a:xfrm>
          <a:prstGeom prst="rect">
            <a:avLst/>
          </a:prstGeom>
        </p:spPr>
        <p:txBody>
          <a:bodyPr anchor="t" rtlCol="false" tIns="0" lIns="0" bIns="0" rIns="0">
            <a:spAutoFit/>
          </a:bodyPr>
          <a:lstStyle/>
          <a:p>
            <a:pPr algn="l" marL="659216" indent="-329608" lvl="1">
              <a:lnSpc>
                <a:spcPts val="4274"/>
              </a:lnSpc>
              <a:buFont typeface="Arial"/>
              <a:buChar char="•"/>
            </a:pPr>
            <a:r>
              <a:rPr lang="en-US" sz="3053">
                <a:solidFill>
                  <a:srgbClr val="2B2125"/>
                </a:solidFill>
                <a:latin typeface="Trebuchet MS"/>
              </a:rPr>
              <a:t>Aggregation is a special form of association, “has-a” relationship.</a:t>
            </a:r>
          </a:p>
          <a:p>
            <a:pPr algn="l" marL="659216" indent="-329608" lvl="1">
              <a:lnSpc>
                <a:spcPts val="4274"/>
              </a:lnSpc>
              <a:buFont typeface="Arial"/>
              <a:buChar char="•"/>
            </a:pPr>
            <a:r>
              <a:rPr lang="en-US" sz="3053">
                <a:solidFill>
                  <a:srgbClr val="2B2125"/>
                </a:solidFill>
                <a:latin typeface="Trebuchet MS"/>
              </a:rPr>
              <a:t>Relationship where one whole class contains parts (objects of another class). [Weak Ownership]</a:t>
            </a:r>
          </a:p>
          <a:p>
            <a:pPr algn="l" marL="659216" indent="-329608" lvl="1">
              <a:lnSpc>
                <a:spcPts val="4274"/>
              </a:lnSpc>
              <a:buFont typeface="Arial"/>
              <a:buChar char="•"/>
            </a:pPr>
            <a:r>
              <a:rPr lang="en-US" sz="3053">
                <a:solidFill>
                  <a:srgbClr val="2B2125"/>
                </a:solidFill>
                <a:latin typeface="Trebuchet MS"/>
              </a:rPr>
              <a:t>As an example, ‘Athlete’ class does not necessarily need to have a ‘Manager’ object. It still can execute even if the ‘Athlete’ does not have a ‘Manager’.</a:t>
            </a:r>
          </a:p>
          <a:p>
            <a:pPr algn="l" marL="659216" indent="-329608" lvl="1">
              <a:lnSpc>
                <a:spcPts val="4274"/>
              </a:lnSpc>
              <a:buFont typeface="Arial"/>
              <a:buChar char="•"/>
            </a:pPr>
            <a:r>
              <a:rPr lang="en-US" sz="3053">
                <a:solidFill>
                  <a:srgbClr val="2B2125"/>
                </a:solidFill>
                <a:latin typeface="Trebuchet MS"/>
              </a:rPr>
              <a:t>Allows part objects to exist independently of the whole object.</a:t>
            </a:r>
          </a:p>
          <a:p>
            <a:pPr algn="l" marL="0" indent="0" lvl="0">
              <a:lnSpc>
                <a:spcPts val="4274"/>
              </a:lnSpc>
              <a:spcBef>
                <a:spcPct val="0"/>
              </a:spcBef>
            </a:pPr>
          </a:p>
        </p:txBody>
      </p:sp>
      <p:sp>
        <p:nvSpPr>
          <p:cNvPr name="Freeform 12" id="12"/>
          <p:cNvSpPr/>
          <p:nvPr/>
        </p:nvSpPr>
        <p:spPr>
          <a:xfrm flipH="false" flipV="false" rot="0">
            <a:off x="11391404" y="4255966"/>
            <a:ext cx="5495461" cy="5709570"/>
          </a:xfrm>
          <a:custGeom>
            <a:avLst/>
            <a:gdLst/>
            <a:ahLst/>
            <a:cxnLst/>
            <a:rect r="r" b="b" t="t" l="l"/>
            <a:pathLst>
              <a:path h="5709570" w="5495461">
                <a:moveTo>
                  <a:pt x="0" y="0"/>
                </a:moveTo>
                <a:lnTo>
                  <a:pt x="5495461" y="0"/>
                </a:lnTo>
                <a:lnTo>
                  <a:pt x="5495461" y="5709570"/>
                </a:lnTo>
                <a:lnTo>
                  <a:pt x="0" y="5709570"/>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7480225" y="-8302241"/>
            <a:ext cx="3327549" cy="19062697"/>
            <a:chOff x="0" y="0"/>
            <a:chExt cx="876392" cy="5020628"/>
          </a:xfrm>
        </p:grpSpPr>
        <p:sp>
          <p:nvSpPr>
            <p:cNvPr name="Freeform 3" id="3"/>
            <p:cNvSpPr/>
            <p:nvPr/>
          </p:nvSpPr>
          <p:spPr>
            <a:xfrm flipH="false" flipV="false" rot="0">
              <a:off x="0" y="0"/>
              <a:ext cx="876392" cy="5020628"/>
            </a:xfrm>
            <a:custGeom>
              <a:avLst/>
              <a:gdLst/>
              <a:ahLst/>
              <a:cxnLst/>
              <a:rect r="r" b="b" t="t" l="l"/>
              <a:pathLst>
                <a:path h="5020628" w="876392">
                  <a:moveTo>
                    <a:pt x="0" y="0"/>
                  </a:moveTo>
                  <a:lnTo>
                    <a:pt x="876392" y="0"/>
                  </a:lnTo>
                  <a:lnTo>
                    <a:pt x="876392" y="5020628"/>
                  </a:lnTo>
                  <a:lnTo>
                    <a:pt x="0" y="5020628"/>
                  </a:lnTo>
                  <a:close/>
                </a:path>
              </a:pathLst>
            </a:custGeom>
            <a:solidFill>
              <a:srgbClr val="000000"/>
            </a:solidFill>
          </p:spPr>
        </p:sp>
        <p:sp>
          <p:nvSpPr>
            <p:cNvPr name="TextBox 4" id="4"/>
            <p:cNvSpPr txBox="true"/>
            <p:nvPr/>
          </p:nvSpPr>
          <p:spPr>
            <a:xfrm>
              <a:off x="0" y="-38100"/>
              <a:ext cx="876392" cy="50587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980209" y="3441871"/>
            <a:ext cx="6317850" cy="8068899"/>
            <a:chOff x="0" y="0"/>
            <a:chExt cx="2184921" cy="2790491"/>
          </a:xfrm>
        </p:grpSpPr>
        <p:sp>
          <p:nvSpPr>
            <p:cNvPr name="Freeform 6" id="6"/>
            <p:cNvSpPr/>
            <p:nvPr/>
          </p:nvSpPr>
          <p:spPr>
            <a:xfrm flipH="false" flipV="false" rot="0">
              <a:off x="0" y="0"/>
              <a:ext cx="2184921" cy="2790491"/>
            </a:xfrm>
            <a:custGeom>
              <a:avLst/>
              <a:gdLst/>
              <a:ahLst/>
              <a:cxnLst/>
              <a:rect r="r" b="b" t="t" l="l"/>
              <a:pathLst>
                <a:path h="2790491" w="2184921">
                  <a:moveTo>
                    <a:pt x="51467" y="0"/>
                  </a:moveTo>
                  <a:lnTo>
                    <a:pt x="2133454" y="0"/>
                  </a:lnTo>
                  <a:cubicBezTo>
                    <a:pt x="2147104" y="0"/>
                    <a:pt x="2160195" y="5422"/>
                    <a:pt x="2169847" y="15074"/>
                  </a:cubicBezTo>
                  <a:cubicBezTo>
                    <a:pt x="2179499" y="24726"/>
                    <a:pt x="2184921" y="37817"/>
                    <a:pt x="2184921" y="51467"/>
                  </a:cubicBezTo>
                  <a:lnTo>
                    <a:pt x="2184921" y="2739024"/>
                  </a:lnTo>
                  <a:cubicBezTo>
                    <a:pt x="2184921" y="2767449"/>
                    <a:pt x="2161878" y="2790491"/>
                    <a:pt x="2133454" y="2790491"/>
                  </a:cubicBezTo>
                  <a:lnTo>
                    <a:pt x="51467" y="2790491"/>
                  </a:lnTo>
                  <a:cubicBezTo>
                    <a:pt x="23043" y="2790491"/>
                    <a:pt x="0" y="2767449"/>
                    <a:pt x="0" y="2739024"/>
                  </a:cubicBezTo>
                  <a:lnTo>
                    <a:pt x="0" y="51467"/>
                  </a:lnTo>
                  <a:cubicBezTo>
                    <a:pt x="0" y="23043"/>
                    <a:pt x="23043" y="0"/>
                    <a:pt x="51467" y="0"/>
                  </a:cubicBezTo>
                  <a:close/>
                </a:path>
              </a:pathLst>
            </a:custGeom>
            <a:solidFill>
              <a:srgbClr val="9F7C8E"/>
            </a:solidFill>
          </p:spPr>
        </p:sp>
        <p:sp>
          <p:nvSpPr>
            <p:cNvPr name="TextBox 7" id="7"/>
            <p:cNvSpPr txBox="true"/>
            <p:nvPr/>
          </p:nvSpPr>
          <p:spPr>
            <a:xfrm>
              <a:off x="0" y="-38100"/>
              <a:ext cx="2184921" cy="2828591"/>
            </a:xfrm>
            <a:prstGeom prst="rect">
              <a:avLst/>
            </a:prstGeom>
          </p:spPr>
          <p:txBody>
            <a:bodyPr anchor="ctr" rtlCol="false" tIns="22961" lIns="22961" bIns="22961" rIns="22961"/>
            <a:lstStyle/>
            <a:p>
              <a:pPr algn="ctr">
                <a:lnSpc>
                  <a:spcPts val="2660"/>
                </a:lnSpc>
              </a:pPr>
            </a:p>
          </p:txBody>
        </p:sp>
      </p:grpSp>
      <p:sp>
        <p:nvSpPr>
          <p:cNvPr name="Freeform 8" id="8"/>
          <p:cNvSpPr/>
          <p:nvPr/>
        </p:nvSpPr>
        <p:spPr>
          <a:xfrm flipH="false" flipV="false" rot="0">
            <a:off x="-387349" y="-7937393"/>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2">
              <a:alphaModFix amt="42000"/>
            </a:blip>
            <a:stretch>
              <a:fillRect l="0" t="0" r="0" b="0"/>
            </a:stretch>
          </a:blipFill>
        </p:spPr>
      </p:sp>
      <p:sp>
        <p:nvSpPr>
          <p:cNvPr name="Freeform 9" id="9"/>
          <p:cNvSpPr/>
          <p:nvPr/>
        </p:nvSpPr>
        <p:spPr>
          <a:xfrm flipH="false" flipV="false" rot="0">
            <a:off x="10382162" y="-7937393"/>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2">
              <a:alphaModFix amt="42000"/>
            </a:blip>
            <a:stretch>
              <a:fillRect l="0" t="0" r="0" b="0"/>
            </a:stretch>
          </a:blipFill>
        </p:spPr>
      </p:sp>
      <p:sp>
        <p:nvSpPr>
          <p:cNvPr name="TextBox 10" id="10"/>
          <p:cNvSpPr txBox="true"/>
          <p:nvPr/>
        </p:nvSpPr>
        <p:spPr>
          <a:xfrm rot="0">
            <a:off x="961320" y="993723"/>
            <a:ext cx="16365361" cy="1474997"/>
          </a:xfrm>
          <a:prstGeom prst="rect">
            <a:avLst/>
          </a:prstGeom>
        </p:spPr>
        <p:txBody>
          <a:bodyPr anchor="t" rtlCol="false" tIns="0" lIns="0" bIns="0" rIns="0">
            <a:spAutoFit/>
          </a:bodyPr>
          <a:lstStyle/>
          <a:p>
            <a:pPr algn="ctr">
              <a:lnSpc>
                <a:spcPts val="11275"/>
              </a:lnSpc>
            </a:pPr>
            <a:r>
              <a:rPr lang="en-US" sz="10636">
                <a:solidFill>
                  <a:srgbClr val="FFFFFF"/>
                </a:solidFill>
                <a:latin typeface="Yearbook Solid"/>
              </a:rPr>
              <a:t>INHERITANCE</a:t>
            </a:r>
          </a:p>
        </p:txBody>
      </p:sp>
      <p:sp>
        <p:nvSpPr>
          <p:cNvPr name="TextBox 11" id="11"/>
          <p:cNvSpPr txBox="true"/>
          <p:nvPr/>
        </p:nvSpPr>
        <p:spPr>
          <a:xfrm rot="0">
            <a:off x="226301" y="4196659"/>
            <a:ext cx="10458634" cy="5147366"/>
          </a:xfrm>
          <a:prstGeom prst="rect">
            <a:avLst/>
          </a:prstGeom>
        </p:spPr>
        <p:txBody>
          <a:bodyPr anchor="t" rtlCol="false" tIns="0" lIns="0" bIns="0" rIns="0">
            <a:spAutoFit/>
          </a:bodyPr>
          <a:lstStyle/>
          <a:p>
            <a:pPr algn="l" marL="634936" indent="-317468" lvl="1">
              <a:lnSpc>
                <a:spcPts val="4117"/>
              </a:lnSpc>
              <a:buFont typeface="Arial"/>
              <a:buChar char="•"/>
            </a:pPr>
            <a:r>
              <a:rPr lang="en-US" sz="2940">
                <a:solidFill>
                  <a:srgbClr val="2B2125"/>
                </a:solidFill>
                <a:latin typeface="Trebuchet MS"/>
              </a:rPr>
              <a:t>Inheritance implements the “is-a” relationship that consists of superclass(general class) and subclass(specialized class).</a:t>
            </a:r>
          </a:p>
          <a:p>
            <a:pPr algn="l" marL="634936" indent="-317468" lvl="1">
              <a:lnSpc>
                <a:spcPts val="4117"/>
              </a:lnSpc>
              <a:buFont typeface="Arial"/>
              <a:buChar char="•"/>
            </a:pPr>
            <a:r>
              <a:rPr lang="en-US" sz="2940">
                <a:solidFill>
                  <a:srgbClr val="2B2125"/>
                </a:solidFill>
                <a:latin typeface="Trebuchet MS"/>
              </a:rPr>
              <a:t>Process which a new class is created from anothe class.</a:t>
            </a:r>
          </a:p>
          <a:p>
            <a:pPr algn="l" marL="634936" indent="-317468" lvl="1">
              <a:lnSpc>
                <a:spcPts val="4117"/>
              </a:lnSpc>
              <a:buFont typeface="Arial"/>
              <a:buChar char="•"/>
            </a:pPr>
            <a:r>
              <a:rPr lang="en-US" sz="2940">
                <a:solidFill>
                  <a:srgbClr val="2B2125"/>
                </a:solidFill>
                <a:latin typeface="Trebuchet MS"/>
              </a:rPr>
              <a:t>Allow subclass to inherits the attributes and methods of the superclass.</a:t>
            </a:r>
          </a:p>
          <a:p>
            <a:pPr algn="l" marL="634936" indent="-317468" lvl="1">
              <a:lnSpc>
                <a:spcPts val="4117"/>
              </a:lnSpc>
              <a:buFont typeface="Arial"/>
              <a:buChar char="•"/>
            </a:pPr>
            <a:r>
              <a:rPr lang="en-US" sz="2940">
                <a:solidFill>
                  <a:srgbClr val="2B2125"/>
                </a:solidFill>
                <a:latin typeface="Trebuchet MS"/>
              </a:rPr>
              <a:t>As an example, ‘Person’ is a superclass that allow other classes such as ‘Coach’, ‘Manager’ and ‘Athlete’ to inherit all the attributes and methods.</a:t>
            </a:r>
          </a:p>
          <a:p>
            <a:pPr algn="l" marL="0" indent="0" lvl="0">
              <a:lnSpc>
                <a:spcPts val="4117"/>
              </a:lnSpc>
              <a:spcBef>
                <a:spcPct val="0"/>
              </a:spcBef>
            </a:pPr>
          </a:p>
        </p:txBody>
      </p:sp>
      <p:sp>
        <p:nvSpPr>
          <p:cNvPr name="Freeform 12" id="12"/>
          <p:cNvSpPr/>
          <p:nvPr/>
        </p:nvSpPr>
        <p:spPr>
          <a:xfrm flipH="false" flipV="false" rot="0">
            <a:off x="11092959" y="3967037"/>
            <a:ext cx="6137766" cy="5997135"/>
          </a:xfrm>
          <a:custGeom>
            <a:avLst/>
            <a:gdLst/>
            <a:ahLst/>
            <a:cxnLst/>
            <a:rect r="r" b="b" t="t" l="l"/>
            <a:pathLst>
              <a:path h="5997135" w="6137766">
                <a:moveTo>
                  <a:pt x="0" y="0"/>
                </a:moveTo>
                <a:lnTo>
                  <a:pt x="6137766" y="0"/>
                </a:lnTo>
                <a:lnTo>
                  <a:pt x="6137766" y="5997135"/>
                </a:lnTo>
                <a:lnTo>
                  <a:pt x="0" y="5997135"/>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7480225" y="-8302241"/>
            <a:ext cx="3327549" cy="19062697"/>
            <a:chOff x="0" y="0"/>
            <a:chExt cx="876392" cy="5020628"/>
          </a:xfrm>
        </p:grpSpPr>
        <p:sp>
          <p:nvSpPr>
            <p:cNvPr name="Freeform 3" id="3"/>
            <p:cNvSpPr/>
            <p:nvPr/>
          </p:nvSpPr>
          <p:spPr>
            <a:xfrm flipH="false" flipV="false" rot="0">
              <a:off x="0" y="0"/>
              <a:ext cx="876392" cy="5020628"/>
            </a:xfrm>
            <a:custGeom>
              <a:avLst/>
              <a:gdLst/>
              <a:ahLst/>
              <a:cxnLst/>
              <a:rect r="r" b="b" t="t" l="l"/>
              <a:pathLst>
                <a:path h="5020628" w="876392">
                  <a:moveTo>
                    <a:pt x="0" y="0"/>
                  </a:moveTo>
                  <a:lnTo>
                    <a:pt x="876392" y="0"/>
                  </a:lnTo>
                  <a:lnTo>
                    <a:pt x="876392" y="5020628"/>
                  </a:lnTo>
                  <a:lnTo>
                    <a:pt x="0" y="5020628"/>
                  </a:lnTo>
                  <a:close/>
                </a:path>
              </a:pathLst>
            </a:custGeom>
            <a:solidFill>
              <a:srgbClr val="000000"/>
            </a:solidFill>
          </p:spPr>
        </p:sp>
        <p:sp>
          <p:nvSpPr>
            <p:cNvPr name="TextBox 4" id="4"/>
            <p:cNvSpPr txBox="true"/>
            <p:nvPr/>
          </p:nvSpPr>
          <p:spPr>
            <a:xfrm>
              <a:off x="0" y="-38100"/>
              <a:ext cx="876392" cy="50587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980209" y="3441871"/>
            <a:ext cx="6317850" cy="8068899"/>
            <a:chOff x="0" y="0"/>
            <a:chExt cx="2184921" cy="2790491"/>
          </a:xfrm>
        </p:grpSpPr>
        <p:sp>
          <p:nvSpPr>
            <p:cNvPr name="Freeform 6" id="6"/>
            <p:cNvSpPr/>
            <p:nvPr/>
          </p:nvSpPr>
          <p:spPr>
            <a:xfrm flipH="false" flipV="false" rot="0">
              <a:off x="0" y="0"/>
              <a:ext cx="2184921" cy="2790491"/>
            </a:xfrm>
            <a:custGeom>
              <a:avLst/>
              <a:gdLst/>
              <a:ahLst/>
              <a:cxnLst/>
              <a:rect r="r" b="b" t="t" l="l"/>
              <a:pathLst>
                <a:path h="2790491" w="2184921">
                  <a:moveTo>
                    <a:pt x="51467" y="0"/>
                  </a:moveTo>
                  <a:lnTo>
                    <a:pt x="2133454" y="0"/>
                  </a:lnTo>
                  <a:cubicBezTo>
                    <a:pt x="2147104" y="0"/>
                    <a:pt x="2160195" y="5422"/>
                    <a:pt x="2169847" y="15074"/>
                  </a:cubicBezTo>
                  <a:cubicBezTo>
                    <a:pt x="2179499" y="24726"/>
                    <a:pt x="2184921" y="37817"/>
                    <a:pt x="2184921" y="51467"/>
                  </a:cubicBezTo>
                  <a:lnTo>
                    <a:pt x="2184921" y="2739024"/>
                  </a:lnTo>
                  <a:cubicBezTo>
                    <a:pt x="2184921" y="2767449"/>
                    <a:pt x="2161878" y="2790491"/>
                    <a:pt x="2133454" y="2790491"/>
                  </a:cubicBezTo>
                  <a:lnTo>
                    <a:pt x="51467" y="2790491"/>
                  </a:lnTo>
                  <a:cubicBezTo>
                    <a:pt x="23043" y="2790491"/>
                    <a:pt x="0" y="2767449"/>
                    <a:pt x="0" y="2739024"/>
                  </a:cubicBezTo>
                  <a:lnTo>
                    <a:pt x="0" y="51467"/>
                  </a:lnTo>
                  <a:cubicBezTo>
                    <a:pt x="0" y="23043"/>
                    <a:pt x="23043" y="0"/>
                    <a:pt x="51467" y="0"/>
                  </a:cubicBezTo>
                  <a:close/>
                </a:path>
              </a:pathLst>
            </a:custGeom>
            <a:solidFill>
              <a:srgbClr val="A82447"/>
            </a:solidFill>
          </p:spPr>
        </p:sp>
        <p:sp>
          <p:nvSpPr>
            <p:cNvPr name="TextBox 7" id="7"/>
            <p:cNvSpPr txBox="true"/>
            <p:nvPr/>
          </p:nvSpPr>
          <p:spPr>
            <a:xfrm>
              <a:off x="0" y="-38100"/>
              <a:ext cx="2184921" cy="2828591"/>
            </a:xfrm>
            <a:prstGeom prst="rect">
              <a:avLst/>
            </a:prstGeom>
          </p:spPr>
          <p:txBody>
            <a:bodyPr anchor="ctr" rtlCol="false" tIns="22961" lIns="22961" bIns="22961" rIns="22961"/>
            <a:lstStyle/>
            <a:p>
              <a:pPr algn="ctr">
                <a:lnSpc>
                  <a:spcPts val="2660"/>
                </a:lnSpc>
              </a:pPr>
            </a:p>
          </p:txBody>
        </p:sp>
      </p:grpSp>
      <p:sp>
        <p:nvSpPr>
          <p:cNvPr name="Freeform 8" id="8"/>
          <p:cNvSpPr/>
          <p:nvPr/>
        </p:nvSpPr>
        <p:spPr>
          <a:xfrm flipH="false" flipV="false" rot="0">
            <a:off x="-387349" y="-7937393"/>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2">
              <a:alphaModFix amt="42000"/>
            </a:blip>
            <a:stretch>
              <a:fillRect l="0" t="0" r="0" b="0"/>
            </a:stretch>
          </a:blipFill>
        </p:spPr>
      </p:sp>
      <p:sp>
        <p:nvSpPr>
          <p:cNvPr name="Freeform 9" id="9"/>
          <p:cNvSpPr/>
          <p:nvPr/>
        </p:nvSpPr>
        <p:spPr>
          <a:xfrm flipH="false" flipV="false" rot="0">
            <a:off x="10382162" y="-7937393"/>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2">
              <a:alphaModFix amt="42000"/>
            </a:blip>
            <a:stretch>
              <a:fillRect l="0" t="0" r="0" b="0"/>
            </a:stretch>
          </a:blipFill>
        </p:spPr>
      </p:sp>
      <p:sp>
        <p:nvSpPr>
          <p:cNvPr name="TextBox 10" id="10"/>
          <p:cNvSpPr txBox="true"/>
          <p:nvPr/>
        </p:nvSpPr>
        <p:spPr>
          <a:xfrm rot="0">
            <a:off x="961320" y="993723"/>
            <a:ext cx="16365361" cy="1474997"/>
          </a:xfrm>
          <a:prstGeom prst="rect">
            <a:avLst/>
          </a:prstGeom>
        </p:spPr>
        <p:txBody>
          <a:bodyPr anchor="t" rtlCol="false" tIns="0" lIns="0" bIns="0" rIns="0">
            <a:spAutoFit/>
          </a:bodyPr>
          <a:lstStyle/>
          <a:p>
            <a:pPr algn="ctr">
              <a:lnSpc>
                <a:spcPts val="11275"/>
              </a:lnSpc>
            </a:pPr>
            <a:r>
              <a:rPr lang="en-US" sz="10636">
                <a:solidFill>
                  <a:srgbClr val="FFFFFF"/>
                </a:solidFill>
                <a:latin typeface="Yearbook Solid"/>
              </a:rPr>
              <a:t>POLYMORPHISM</a:t>
            </a:r>
          </a:p>
        </p:txBody>
      </p:sp>
      <p:sp>
        <p:nvSpPr>
          <p:cNvPr name="TextBox 11" id="11"/>
          <p:cNvSpPr txBox="true"/>
          <p:nvPr/>
        </p:nvSpPr>
        <p:spPr>
          <a:xfrm rot="0">
            <a:off x="226301" y="3625259"/>
            <a:ext cx="10458634" cy="6693983"/>
          </a:xfrm>
          <a:prstGeom prst="rect">
            <a:avLst/>
          </a:prstGeom>
        </p:spPr>
        <p:txBody>
          <a:bodyPr anchor="t" rtlCol="false" tIns="0" lIns="0" bIns="0" rIns="0">
            <a:spAutoFit/>
          </a:bodyPr>
          <a:lstStyle/>
          <a:p>
            <a:pPr algn="l" marL="634936" indent="-317468" lvl="1">
              <a:lnSpc>
                <a:spcPts val="4117"/>
              </a:lnSpc>
              <a:buFont typeface="Arial"/>
              <a:buChar char="•"/>
            </a:pPr>
            <a:r>
              <a:rPr lang="en-US" sz="2940">
                <a:solidFill>
                  <a:srgbClr val="2B2125"/>
                </a:solidFill>
                <a:latin typeface="Trebuchet MS"/>
              </a:rPr>
              <a:t>Polymorphism is when the same method call can lead to different behaviors.</a:t>
            </a:r>
          </a:p>
          <a:p>
            <a:pPr algn="l" marL="634936" indent="-317468" lvl="1">
              <a:lnSpc>
                <a:spcPts val="4117"/>
              </a:lnSpc>
              <a:buFont typeface="Arial"/>
              <a:buChar char="•"/>
            </a:pPr>
            <a:r>
              <a:rPr lang="en-US" sz="2940">
                <a:solidFill>
                  <a:srgbClr val="2B2125"/>
                </a:solidFill>
                <a:latin typeface="Trebuchet MS"/>
              </a:rPr>
              <a:t>Allows methods to be overridden.</a:t>
            </a:r>
          </a:p>
          <a:p>
            <a:pPr algn="l" marL="634936" indent="-317468" lvl="1">
              <a:lnSpc>
                <a:spcPts val="4117"/>
              </a:lnSpc>
              <a:buFont typeface="Arial"/>
              <a:buChar char="•"/>
            </a:pPr>
            <a:r>
              <a:rPr lang="en-US" sz="2940">
                <a:solidFill>
                  <a:srgbClr val="2B2125"/>
                </a:solidFill>
                <a:latin typeface="Trebuchet MS"/>
              </a:rPr>
              <a:t>Polymorphism also uses dynamic binding that determines the method to be invoked during runtime based on the object type not the reference type.</a:t>
            </a:r>
          </a:p>
          <a:p>
            <a:pPr algn="l" marL="634936" indent="-317468" lvl="1">
              <a:lnSpc>
                <a:spcPts val="4117"/>
              </a:lnSpc>
              <a:buFont typeface="Arial"/>
              <a:buChar char="•"/>
            </a:pPr>
            <a:r>
              <a:rPr lang="en-US" sz="2940">
                <a:solidFill>
                  <a:srgbClr val="2B2125"/>
                </a:solidFill>
                <a:latin typeface="Trebuchet MS"/>
              </a:rPr>
              <a:t>‘getInfo()’ method can lead to different behaviors depending on which it is invoked. As an example, if it is called by object ‘Coach’, it will return name, gender, age, experience and expertise. Meanwhile, if it is called by object ‘Manager’, it will return name, gender, age and office.</a:t>
            </a:r>
          </a:p>
          <a:p>
            <a:pPr algn="l" marL="0" indent="0" lvl="0">
              <a:lnSpc>
                <a:spcPts val="4117"/>
              </a:lnSpc>
              <a:spcBef>
                <a:spcPct val="0"/>
              </a:spcBef>
            </a:pPr>
          </a:p>
        </p:txBody>
      </p:sp>
      <p:sp>
        <p:nvSpPr>
          <p:cNvPr name="Freeform 12" id="12"/>
          <p:cNvSpPr/>
          <p:nvPr/>
        </p:nvSpPr>
        <p:spPr>
          <a:xfrm flipH="false" flipV="false" rot="-451173">
            <a:off x="11172572" y="4416775"/>
            <a:ext cx="5933124" cy="5177628"/>
          </a:xfrm>
          <a:custGeom>
            <a:avLst/>
            <a:gdLst/>
            <a:ahLst/>
            <a:cxnLst/>
            <a:rect r="r" b="b" t="t" l="l"/>
            <a:pathLst>
              <a:path h="5177628" w="5933124">
                <a:moveTo>
                  <a:pt x="0" y="0"/>
                </a:moveTo>
                <a:lnTo>
                  <a:pt x="5933124" y="0"/>
                </a:lnTo>
                <a:lnTo>
                  <a:pt x="5933124" y="5177627"/>
                </a:lnTo>
                <a:lnTo>
                  <a:pt x="0" y="5177627"/>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0">
            <a:off x="9631217" y="-248565"/>
            <a:ext cx="10759770" cy="10784131"/>
            <a:chOff x="0" y="0"/>
            <a:chExt cx="2833849" cy="2840265"/>
          </a:xfrm>
        </p:grpSpPr>
        <p:sp>
          <p:nvSpPr>
            <p:cNvPr name="Freeform 3" id="3"/>
            <p:cNvSpPr/>
            <p:nvPr/>
          </p:nvSpPr>
          <p:spPr>
            <a:xfrm flipH="false" flipV="false" rot="0">
              <a:off x="0" y="0"/>
              <a:ext cx="2833849" cy="2840265"/>
            </a:xfrm>
            <a:custGeom>
              <a:avLst/>
              <a:gdLst/>
              <a:ahLst/>
              <a:cxnLst/>
              <a:rect r="r" b="b" t="t" l="l"/>
              <a:pathLst>
                <a:path h="2840265" w="2833849">
                  <a:moveTo>
                    <a:pt x="0" y="0"/>
                  </a:moveTo>
                  <a:lnTo>
                    <a:pt x="2833849" y="0"/>
                  </a:lnTo>
                  <a:lnTo>
                    <a:pt x="2833849" y="2840265"/>
                  </a:lnTo>
                  <a:lnTo>
                    <a:pt x="0" y="2840265"/>
                  </a:lnTo>
                  <a:close/>
                </a:path>
              </a:pathLst>
            </a:custGeom>
            <a:solidFill>
              <a:srgbClr val="140F0D"/>
            </a:solidFill>
          </p:spPr>
        </p:sp>
        <p:sp>
          <p:nvSpPr>
            <p:cNvPr name="TextBox 4" id="4"/>
            <p:cNvSpPr txBox="true"/>
            <p:nvPr/>
          </p:nvSpPr>
          <p:spPr>
            <a:xfrm>
              <a:off x="0" y="-38100"/>
              <a:ext cx="2833849" cy="2878365"/>
            </a:xfrm>
            <a:prstGeom prst="rect">
              <a:avLst/>
            </a:prstGeom>
          </p:spPr>
          <p:txBody>
            <a:bodyPr anchor="ctr" rtlCol="false" tIns="50800" lIns="50800" bIns="50800" rIns="50800"/>
            <a:lstStyle/>
            <a:p>
              <a:pPr algn="ctr">
                <a:lnSpc>
                  <a:spcPts val="3376"/>
                </a:lnSpc>
              </a:pPr>
            </a:p>
          </p:txBody>
        </p:sp>
      </p:grpSp>
      <p:grpSp>
        <p:nvGrpSpPr>
          <p:cNvPr name="Group 5" id="5"/>
          <p:cNvGrpSpPr/>
          <p:nvPr/>
        </p:nvGrpSpPr>
        <p:grpSpPr>
          <a:xfrm rot="0">
            <a:off x="756181" y="3843648"/>
            <a:ext cx="8387819" cy="5926641"/>
            <a:chOff x="0" y="0"/>
            <a:chExt cx="2209137" cy="1560926"/>
          </a:xfrm>
        </p:grpSpPr>
        <p:sp>
          <p:nvSpPr>
            <p:cNvPr name="Freeform 6" id="6"/>
            <p:cNvSpPr/>
            <p:nvPr/>
          </p:nvSpPr>
          <p:spPr>
            <a:xfrm flipH="false" flipV="false" rot="0">
              <a:off x="0" y="0"/>
              <a:ext cx="2209137" cy="1560926"/>
            </a:xfrm>
            <a:custGeom>
              <a:avLst/>
              <a:gdLst/>
              <a:ahLst/>
              <a:cxnLst/>
              <a:rect r="r" b="b" t="t" l="l"/>
              <a:pathLst>
                <a:path h="1560926" w="2209137">
                  <a:moveTo>
                    <a:pt x="35997" y="0"/>
                  </a:moveTo>
                  <a:lnTo>
                    <a:pt x="2173141" y="0"/>
                  </a:lnTo>
                  <a:cubicBezTo>
                    <a:pt x="2193021" y="0"/>
                    <a:pt x="2209137" y="16116"/>
                    <a:pt x="2209137" y="35997"/>
                  </a:cubicBezTo>
                  <a:lnTo>
                    <a:pt x="2209137" y="1524929"/>
                  </a:lnTo>
                  <a:cubicBezTo>
                    <a:pt x="2209137" y="1534476"/>
                    <a:pt x="2205345" y="1543632"/>
                    <a:pt x="2198594" y="1550383"/>
                  </a:cubicBezTo>
                  <a:cubicBezTo>
                    <a:pt x="2191844" y="1557133"/>
                    <a:pt x="2182688" y="1560926"/>
                    <a:pt x="2173141" y="1560926"/>
                  </a:cubicBezTo>
                  <a:lnTo>
                    <a:pt x="35997" y="1560926"/>
                  </a:lnTo>
                  <a:cubicBezTo>
                    <a:pt x="16116" y="1560926"/>
                    <a:pt x="0" y="1544810"/>
                    <a:pt x="0" y="1524929"/>
                  </a:cubicBezTo>
                  <a:lnTo>
                    <a:pt x="0" y="35997"/>
                  </a:lnTo>
                  <a:cubicBezTo>
                    <a:pt x="0" y="16116"/>
                    <a:pt x="16116" y="0"/>
                    <a:pt x="35997" y="0"/>
                  </a:cubicBezTo>
                  <a:close/>
                </a:path>
              </a:pathLst>
            </a:custGeom>
            <a:solidFill>
              <a:srgbClr val="140F0D"/>
            </a:solidFill>
          </p:spPr>
        </p:sp>
        <p:sp>
          <p:nvSpPr>
            <p:cNvPr name="TextBox 7" id="7"/>
            <p:cNvSpPr txBox="true"/>
            <p:nvPr/>
          </p:nvSpPr>
          <p:spPr>
            <a:xfrm>
              <a:off x="0" y="-38100"/>
              <a:ext cx="2209137" cy="159902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631217" y="-248565"/>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2">
              <a:alphaModFix amt="42000"/>
            </a:blip>
            <a:stretch>
              <a:fillRect l="0" t="0" r="0" b="0"/>
            </a:stretch>
          </a:blipFill>
        </p:spPr>
      </p:sp>
      <p:grpSp>
        <p:nvGrpSpPr>
          <p:cNvPr name="Group 9" id="9"/>
          <p:cNvGrpSpPr/>
          <p:nvPr/>
        </p:nvGrpSpPr>
        <p:grpSpPr>
          <a:xfrm rot="0">
            <a:off x="10118907" y="1570662"/>
            <a:ext cx="9283359" cy="7145676"/>
            <a:chOff x="0" y="0"/>
            <a:chExt cx="4814459" cy="3705831"/>
          </a:xfrm>
        </p:grpSpPr>
        <p:sp>
          <p:nvSpPr>
            <p:cNvPr name="Freeform 10" id="10"/>
            <p:cNvSpPr/>
            <p:nvPr/>
          </p:nvSpPr>
          <p:spPr>
            <a:xfrm flipH="false" flipV="false" rot="0">
              <a:off x="0" y="0"/>
              <a:ext cx="4814458" cy="3705831"/>
            </a:xfrm>
            <a:custGeom>
              <a:avLst/>
              <a:gdLst/>
              <a:ahLst/>
              <a:cxnLst/>
              <a:rect r="r" b="b" t="t" l="l"/>
              <a:pathLst>
                <a:path h="3705831" w="4814458">
                  <a:moveTo>
                    <a:pt x="25853" y="0"/>
                  </a:moveTo>
                  <a:lnTo>
                    <a:pt x="4788606" y="0"/>
                  </a:lnTo>
                  <a:cubicBezTo>
                    <a:pt x="4795462" y="0"/>
                    <a:pt x="4802038" y="2724"/>
                    <a:pt x="4806886" y="7572"/>
                  </a:cubicBezTo>
                  <a:cubicBezTo>
                    <a:pt x="4811735" y="12420"/>
                    <a:pt x="4814458" y="18996"/>
                    <a:pt x="4814458" y="25853"/>
                  </a:cubicBezTo>
                  <a:lnTo>
                    <a:pt x="4814458" y="3679978"/>
                  </a:lnTo>
                  <a:cubicBezTo>
                    <a:pt x="4814458" y="3694256"/>
                    <a:pt x="4802884" y="3705831"/>
                    <a:pt x="4788606" y="3705831"/>
                  </a:cubicBezTo>
                  <a:lnTo>
                    <a:pt x="25853" y="3705831"/>
                  </a:lnTo>
                  <a:cubicBezTo>
                    <a:pt x="18996" y="3705831"/>
                    <a:pt x="12420" y="3703107"/>
                    <a:pt x="7572" y="3698259"/>
                  </a:cubicBezTo>
                  <a:cubicBezTo>
                    <a:pt x="2724" y="3693410"/>
                    <a:pt x="0" y="3686835"/>
                    <a:pt x="0" y="3679978"/>
                  </a:cubicBezTo>
                  <a:lnTo>
                    <a:pt x="0" y="25853"/>
                  </a:lnTo>
                  <a:cubicBezTo>
                    <a:pt x="0" y="18996"/>
                    <a:pt x="2724" y="12420"/>
                    <a:pt x="7572" y="7572"/>
                  </a:cubicBezTo>
                  <a:cubicBezTo>
                    <a:pt x="12420" y="2724"/>
                    <a:pt x="18996" y="0"/>
                    <a:pt x="25853" y="0"/>
                  </a:cubicBezTo>
                  <a:close/>
                </a:path>
              </a:pathLst>
            </a:custGeom>
            <a:solidFill>
              <a:srgbClr val="DD9C47"/>
            </a:solidFill>
          </p:spPr>
        </p:sp>
        <p:sp>
          <p:nvSpPr>
            <p:cNvPr name="TextBox 11" id="11"/>
            <p:cNvSpPr txBox="true"/>
            <p:nvPr/>
          </p:nvSpPr>
          <p:spPr>
            <a:xfrm>
              <a:off x="0" y="-38100"/>
              <a:ext cx="4814459" cy="3743931"/>
            </a:xfrm>
            <a:prstGeom prst="rect">
              <a:avLst/>
            </a:prstGeom>
          </p:spPr>
          <p:txBody>
            <a:bodyPr anchor="ctr" rtlCol="false" tIns="30648" lIns="30648" bIns="30648" rIns="30648"/>
            <a:lstStyle/>
            <a:p>
              <a:pPr algn="ctr">
                <a:lnSpc>
                  <a:spcPts val="2659"/>
                </a:lnSpc>
              </a:pPr>
            </a:p>
          </p:txBody>
        </p:sp>
      </p:grpSp>
      <p:sp>
        <p:nvSpPr>
          <p:cNvPr name="TextBox 12" id="12"/>
          <p:cNvSpPr txBox="true"/>
          <p:nvPr/>
        </p:nvSpPr>
        <p:spPr>
          <a:xfrm rot="0">
            <a:off x="1028700" y="1012445"/>
            <a:ext cx="7741913" cy="2516878"/>
          </a:xfrm>
          <a:prstGeom prst="rect">
            <a:avLst/>
          </a:prstGeom>
        </p:spPr>
        <p:txBody>
          <a:bodyPr anchor="t" rtlCol="false" tIns="0" lIns="0" bIns="0" rIns="0">
            <a:spAutoFit/>
          </a:bodyPr>
          <a:lstStyle/>
          <a:p>
            <a:pPr algn="ctr">
              <a:lnSpc>
                <a:spcPts val="9789"/>
              </a:lnSpc>
            </a:pPr>
            <a:r>
              <a:rPr lang="en-US" sz="9235">
                <a:solidFill>
                  <a:srgbClr val="000000"/>
                </a:solidFill>
                <a:latin typeface="Yearbook Outline"/>
              </a:rPr>
              <a:t>EXCEPTION</a:t>
            </a:r>
          </a:p>
          <a:p>
            <a:pPr algn="ctr">
              <a:lnSpc>
                <a:spcPts val="9789"/>
              </a:lnSpc>
            </a:pPr>
            <a:r>
              <a:rPr lang="en-US" sz="9235">
                <a:solidFill>
                  <a:srgbClr val="000000"/>
                </a:solidFill>
                <a:latin typeface="Yearbook Outline"/>
              </a:rPr>
              <a:t>HANDLING</a:t>
            </a:r>
          </a:p>
        </p:txBody>
      </p:sp>
      <p:sp>
        <p:nvSpPr>
          <p:cNvPr name="Freeform 13" id="13"/>
          <p:cNvSpPr/>
          <p:nvPr/>
        </p:nvSpPr>
        <p:spPr>
          <a:xfrm flipH="false" flipV="false" rot="0">
            <a:off x="10771232" y="1848013"/>
            <a:ext cx="6048075" cy="6637119"/>
          </a:xfrm>
          <a:custGeom>
            <a:avLst/>
            <a:gdLst/>
            <a:ahLst/>
            <a:cxnLst/>
            <a:rect r="r" b="b" t="t" l="l"/>
            <a:pathLst>
              <a:path h="6637119" w="6048075">
                <a:moveTo>
                  <a:pt x="0" y="0"/>
                </a:moveTo>
                <a:lnTo>
                  <a:pt x="6048074" y="0"/>
                </a:lnTo>
                <a:lnTo>
                  <a:pt x="6048074" y="6637119"/>
                </a:lnTo>
                <a:lnTo>
                  <a:pt x="0" y="6637119"/>
                </a:lnTo>
                <a:lnTo>
                  <a:pt x="0" y="0"/>
                </a:lnTo>
                <a:close/>
              </a:path>
            </a:pathLst>
          </a:custGeom>
          <a:blipFill>
            <a:blip r:embed="rId3"/>
            <a:stretch>
              <a:fillRect l="0" t="0" r="0" b="0"/>
            </a:stretch>
          </a:blipFill>
        </p:spPr>
      </p:sp>
      <p:sp>
        <p:nvSpPr>
          <p:cNvPr name="TextBox 14" id="14"/>
          <p:cNvSpPr txBox="true"/>
          <p:nvPr/>
        </p:nvSpPr>
        <p:spPr>
          <a:xfrm rot="0">
            <a:off x="742950" y="4341674"/>
            <a:ext cx="8020716" cy="53905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Trebuchet MS"/>
              </a:rPr>
              <a:t>For exception handling, we decided to use a do…while loop.</a:t>
            </a:r>
          </a:p>
          <a:p>
            <a:pPr algn="just" marL="734059" indent="-367030" lvl="1">
              <a:lnSpc>
                <a:spcPts val="4759"/>
              </a:lnSpc>
              <a:buFont typeface="Arial"/>
              <a:buChar char="•"/>
            </a:pPr>
            <a:r>
              <a:rPr lang="en-US" sz="3399">
                <a:solidFill>
                  <a:srgbClr val="FFFFFF"/>
                </a:solidFill>
                <a:latin typeface="Trebuchet MS"/>
              </a:rPr>
              <a:t>The user will be ask to enter choice 1-3 (Manage Athlete(s), Manage Team(s) and Exit) only, if the user enter any other number, the system will keep looping until the correct input is entered.</a:t>
            </a:r>
          </a:p>
          <a:p>
            <a:pPr algn="just">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285407" y="-310471"/>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2"/>
            <a:stretch>
              <a:fillRect l="0" t="0" r="0" b="0"/>
            </a:stretch>
          </a:blipFill>
        </p:spPr>
      </p:sp>
      <p:sp>
        <p:nvSpPr>
          <p:cNvPr name="Freeform 3" id="3"/>
          <p:cNvSpPr/>
          <p:nvPr/>
        </p:nvSpPr>
        <p:spPr>
          <a:xfrm flipH="false" flipV="false" rot="0">
            <a:off x="10430390" y="-310471"/>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2"/>
            <a:stretch>
              <a:fillRect l="0" t="0" r="0" b="0"/>
            </a:stretch>
          </a:blipFill>
        </p:spPr>
      </p:sp>
      <p:grpSp>
        <p:nvGrpSpPr>
          <p:cNvPr name="Group 4" id="4"/>
          <p:cNvGrpSpPr/>
          <p:nvPr/>
        </p:nvGrpSpPr>
        <p:grpSpPr>
          <a:xfrm rot="0">
            <a:off x="9563627" y="242452"/>
            <a:ext cx="9990717" cy="9867222"/>
            <a:chOff x="0" y="0"/>
            <a:chExt cx="4533747" cy="4477705"/>
          </a:xfrm>
        </p:grpSpPr>
        <p:sp>
          <p:nvSpPr>
            <p:cNvPr name="Freeform 5" id="5"/>
            <p:cNvSpPr/>
            <p:nvPr/>
          </p:nvSpPr>
          <p:spPr>
            <a:xfrm flipH="false" flipV="false" rot="0">
              <a:off x="0" y="0"/>
              <a:ext cx="4533747" cy="4477705"/>
            </a:xfrm>
            <a:custGeom>
              <a:avLst/>
              <a:gdLst/>
              <a:ahLst/>
              <a:cxnLst/>
              <a:rect r="r" b="b" t="t" l="l"/>
              <a:pathLst>
                <a:path h="4477705" w="4533747">
                  <a:moveTo>
                    <a:pt x="23247" y="0"/>
                  </a:moveTo>
                  <a:lnTo>
                    <a:pt x="4510499" y="0"/>
                  </a:lnTo>
                  <a:cubicBezTo>
                    <a:pt x="4523338" y="0"/>
                    <a:pt x="4533747" y="10408"/>
                    <a:pt x="4533747" y="23247"/>
                  </a:cubicBezTo>
                  <a:lnTo>
                    <a:pt x="4533747" y="4454458"/>
                  </a:lnTo>
                  <a:cubicBezTo>
                    <a:pt x="4533747" y="4467297"/>
                    <a:pt x="4523338" y="4477705"/>
                    <a:pt x="4510499" y="4477705"/>
                  </a:cubicBezTo>
                  <a:lnTo>
                    <a:pt x="23247" y="4477705"/>
                  </a:lnTo>
                  <a:cubicBezTo>
                    <a:pt x="10408" y="4477705"/>
                    <a:pt x="0" y="4467297"/>
                    <a:pt x="0" y="4454458"/>
                  </a:cubicBezTo>
                  <a:lnTo>
                    <a:pt x="0" y="23247"/>
                  </a:lnTo>
                  <a:cubicBezTo>
                    <a:pt x="0" y="10408"/>
                    <a:pt x="10408" y="0"/>
                    <a:pt x="23247" y="0"/>
                  </a:cubicBezTo>
                  <a:close/>
                </a:path>
              </a:pathLst>
            </a:custGeom>
            <a:solidFill>
              <a:srgbClr val="A82447"/>
            </a:solidFill>
          </p:spPr>
        </p:sp>
        <p:sp>
          <p:nvSpPr>
            <p:cNvPr name="TextBox 6" id="6"/>
            <p:cNvSpPr txBox="true"/>
            <p:nvPr/>
          </p:nvSpPr>
          <p:spPr>
            <a:xfrm>
              <a:off x="0" y="-38100"/>
              <a:ext cx="4533747" cy="4515805"/>
            </a:xfrm>
            <a:prstGeom prst="rect">
              <a:avLst/>
            </a:prstGeom>
          </p:spPr>
          <p:txBody>
            <a:bodyPr anchor="ctr" rtlCol="false" tIns="29483" lIns="29483" bIns="29483" rIns="29483"/>
            <a:lstStyle/>
            <a:p>
              <a:pPr algn="ctr">
                <a:lnSpc>
                  <a:spcPts val="2659"/>
                </a:lnSpc>
              </a:pPr>
            </a:p>
          </p:txBody>
        </p:sp>
      </p:grpSp>
      <p:sp>
        <p:nvSpPr>
          <p:cNvPr name="Freeform 7" id="7"/>
          <p:cNvSpPr/>
          <p:nvPr/>
        </p:nvSpPr>
        <p:spPr>
          <a:xfrm flipH="false" flipV="false" rot="-679784">
            <a:off x="10059639" y="342194"/>
            <a:ext cx="10045256" cy="9170293"/>
          </a:xfrm>
          <a:custGeom>
            <a:avLst/>
            <a:gdLst/>
            <a:ahLst/>
            <a:cxnLst/>
            <a:rect r="r" b="b" t="t" l="l"/>
            <a:pathLst>
              <a:path h="9170293" w="10045256">
                <a:moveTo>
                  <a:pt x="0" y="0"/>
                </a:moveTo>
                <a:lnTo>
                  <a:pt x="10045257" y="0"/>
                </a:lnTo>
                <a:lnTo>
                  <a:pt x="10045257" y="9170293"/>
                </a:lnTo>
                <a:lnTo>
                  <a:pt x="0" y="9170293"/>
                </a:lnTo>
                <a:lnTo>
                  <a:pt x="0" y="0"/>
                </a:lnTo>
                <a:close/>
              </a:path>
            </a:pathLst>
          </a:custGeom>
          <a:blipFill>
            <a:blip r:embed="rId3"/>
            <a:stretch>
              <a:fillRect l="0" t="0" r="0" b="0"/>
            </a:stretch>
          </a:blipFill>
        </p:spPr>
      </p:sp>
      <p:sp>
        <p:nvSpPr>
          <p:cNvPr name="TextBox 8" id="8"/>
          <p:cNvSpPr txBox="true"/>
          <p:nvPr/>
        </p:nvSpPr>
        <p:spPr>
          <a:xfrm rot="0">
            <a:off x="999126" y="220651"/>
            <a:ext cx="8144874" cy="2638314"/>
          </a:xfrm>
          <a:prstGeom prst="rect">
            <a:avLst/>
          </a:prstGeom>
        </p:spPr>
        <p:txBody>
          <a:bodyPr anchor="t" rtlCol="false" tIns="0" lIns="0" bIns="0" rIns="0">
            <a:spAutoFit/>
          </a:bodyPr>
          <a:lstStyle/>
          <a:p>
            <a:pPr algn="ctr">
              <a:lnSpc>
                <a:spcPts val="10214"/>
              </a:lnSpc>
            </a:pPr>
            <a:r>
              <a:rPr lang="en-US" sz="9636">
                <a:solidFill>
                  <a:srgbClr val="000000"/>
                </a:solidFill>
                <a:latin typeface="Yearbook Solid"/>
              </a:rPr>
              <a:t>Project description</a:t>
            </a:r>
          </a:p>
        </p:txBody>
      </p:sp>
      <p:sp>
        <p:nvSpPr>
          <p:cNvPr name="TextBox 9" id="9"/>
          <p:cNvSpPr txBox="true"/>
          <p:nvPr/>
        </p:nvSpPr>
        <p:spPr>
          <a:xfrm rot="0">
            <a:off x="323193" y="2830390"/>
            <a:ext cx="9028798" cy="7370885"/>
          </a:xfrm>
          <a:prstGeom prst="rect">
            <a:avLst/>
          </a:prstGeom>
        </p:spPr>
        <p:txBody>
          <a:bodyPr anchor="t" rtlCol="false" tIns="0" lIns="0" bIns="0" rIns="0">
            <a:spAutoFit/>
          </a:bodyPr>
          <a:lstStyle/>
          <a:p>
            <a:pPr algn="l" marL="0" indent="0" lvl="0">
              <a:lnSpc>
                <a:spcPts val="3230"/>
              </a:lnSpc>
            </a:pPr>
            <a:r>
              <a:rPr lang="en-US" sz="2307">
                <a:solidFill>
                  <a:srgbClr val="000000"/>
                </a:solidFill>
                <a:latin typeface="Trebuchet MS"/>
              </a:rPr>
              <a:t>The Sports Team Manager allows users to store data about sports management including the athletes, coach, manager, training session, sports, and events in a more organized way. For instance, we can view, add and remove the athlete’s details, teams, team’s member and the events of the sport and also their training. First of all, the system will prompt the user to insert the number that is provided in the system (1-3) which will manage the athlete, manage the team, and exit the system. The system will prompt the user to either want to use the existing athlete/team data or want to add a new athlete/team. Next the user will be given 8 options to manage the athlete and team which are to recruit an athlete into the team, remove an athlete from the team, add a training session, remove a training session, add a sports event, cancel a sports event, display team details and exit the athlete/team management menu. All of the options have two options inside them which are either want to use the existing data or add new data except for canceling a sports event, remove an athlete from the team, remove a training session and exit option.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631217" y="-248565"/>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2">
              <a:alphaModFix amt="42000"/>
            </a:blip>
            <a:stretch>
              <a:fillRect l="0" t="0" r="0" b="0"/>
            </a:stretch>
          </a:blipFill>
        </p:spPr>
      </p:sp>
      <p:sp>
        <p:nvSpPr>
          <p:cNvPr name="Freeform 3" id="3"/>
          <p:cNvSpPr/>
          <p:nvPr/>
        </p:nvSpPr>
        <p:spPr>
          <a:xfrm flipH="false" flipV="false" rot="0">
            <a:off x="-1199058" y="-271638"/>
            <a:ext cx="10830275" cy="10830275"/>
          </a:xfrm>
          <a:custGeom>
            <a:avLst/>
            <a:gdLst/>
            <a:ahLst/>
            <a:cxnLst/>
            <a:rect r="r" b="b" t="t" l="l"/>
            <a:pathLst>
              <a:path h="10830275" w="10830275">
                <a:moveTo>
                  <a:pt x="0" y="0"/>
                </a:moveTo>
                <a:lnTo>
                  <a:pt x="10830275" y="0"/>
                </a:lnTo>
                <a:lnTo>
                  <a:pt x="10830275" y="10830276"/>
                </a:lnTo>
                <a:lnTo>
                  <a:pt x="0" y="10830276"/>
                </a:lnTo>
                <a:lnTo>
                  <a:pt x="0" y="0"/>
                </a:lnTo>
                <a:close/>
              </a:path>
            </a:pathLst>
          </a:custGeom>
          <a:blipFill>
            <a:blip r:embed="rId2">
              <a:alphaModFix amt="42000"/>
            </a:blip>
            <a:stretch>
              <a:fillRect l="0" t="0" r="0" b="0"/>
            </a:stretch>
          </a:blipFill>
        </p:spPr>
      </p:sp>
      <p:sp>
        <p:nvSpPr>
          <p:cNvPr name="TextBox 4" id="4"/>
          <p:cNvSpPr txBox="true"/>
          <p:nvPr/>
        </p:nvSpPr>
        <p:spPr>
          <a:xfrm rot="0">
            <a:off x="1028700" y="1023870"/>
            <a:ext cx="16230600" cy="1520208"/>
          </a:xfrm>
          <a:prstGeom prst="rect">
            <a:avLst/>
          </a:prstGeom>
        </p:spPr>
        <p:txBody>
          <a:bodyPr anchor="t" rtlCol="false" tIns="0" lIns="0" bIns="0" rIns="0">
            <a:spAutoFit/>
          </a:bodyPr>
          <a:lstStyle/>
          <a:p>
            <a:pPr algn="ctr">
              <a:lnSpc>
                <a:spcPts val="11698"/>
              </a:lnSpc>
            </a:pPr>
            <a:r>
              <a:rPr lang="en-US" sz="11036">
                <a:solidFill>
                  <a:srgbClr val="FFFFFF"/>
                </a:solidFill>
                <a:latin typeface="Yearbook Solid"/>
              </a:rPr>
              <a:t>CLASS DESIGNS</a:t>
            </a:r>
          </a:p>
        </p:txBody>
      </p:sp>
      <p:sp>
        <p:nvSpPr>
          <p:cNvPr name="TextBox 5" id="5"/>
          <p:cNvSpPr txBox="true"/>
          <p:nvPr/>
        </p:nvSpPr>
        <p:spPr>
          <a:xfrm rot="0">
            <a:off x="5318251" y="4049161"/>
            <a:ext cx="6497079" cy="698500"/>
          </a:xfrm>
          <a:prstGeom prst="rect">
            <a:avLst/>
          </a:prstGeom>
        </p:spPr>
        <p:txBody>
          <a:bodyPr anchor="t" rtlCol="false" tIns="0" lIns="0" bIns="0" rIns="0">
            <a:spAutoFit/>
          </a:bodyPr>
          <a:lstStyle/>
          <a:p>
            <a:pPr algn="ctr" marL="1079501" indent="-539750" lvl="1">
              <a:lnSpc>
                <a:spcPts val="5300"/>
              </a:lnSpc>
              <a:buAutoNum type="arabicPeriod" startAt="1"/>
            </a:pPr>
            <a:r>
              <a:rPr lang="en-US" sz="5000">
                <a:solidFill>
                  <a:srgbClr val="FFFFFF"/>
                </a:solidFill>
                <a:latin typeface="Yearbook Solid"/>
              </a:rPr>
              <a:t>FLOWCHART</a:t>
            </a:r>
          </a:p>
        </p:txBody>
      </p:sp>
      <p:sp>
        <p:nvSpPr>
          <p:cNvPr name="TextBox 6" id="6"/>
          <p:cNvSpPr txBox="true"/>
          <p:nvPr/>
        </p:nvSpPr>
        <p:spPr>
          <a:xfrm rot="0">
            <a:off x="5318251" y="6252611"/>
            <a:ext cx="6497079" cy="698500"/>
          </a:xfrm>
          <a:prstGeom prst="rect">
            <a:avLst/>
          </a:prstGeom>
        </p:spPr>
        <p:txBody>
          <a:bodyPr anchor="t" rtlCol="false" tIns="0" lIns="0" bIns="0" rIns="0">
            <a:spAutoFit/>
          </a:bodyPr>
          <a:lstStyle/>
          <a:p>
            <a:pPr algn="ctr">
              <a:lnSpc>
                <a:spcPts val="5300"/>
              </a:lnSpc>
            </a:pPr>
            <a:r>
              <a:rPr lang="en-US" sz="5000">
                <a:solidFill>
                  <a:srgbClr val="FFFFFF"/>
                </a:solidFill>
                <a:latin typeface="Yearbook Solid"/>
              </a:rPr>
              <a:t>2.      CLASS DIAGRAM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0">
            <a:off x="11780445" y="-248565"/>
            <a:ext cx="8610542" cy="10784131"/>
            <a:chOff x="0" y="0"/>
            <a:chExt cx="2267797" cy="2840265"/>
          </a:xfrm>
        </p:grpSpPr>
        <p:sp>
          <p:nvSpPr>
            <p:cNvPr name="Freeform 3" id="3"/>
            <p:cNvSpPr/>
            <p:nvPr/>
          </p:nvSpPr>
          <p:spPr>
            <a:xfrm flipH="false" flipV="false" rot="0">
              <a:off x="0" y="0"/>
              <a:ext cx="2267797" cy="2840265"/>
            </a:xfrm>
            <a:custGeom>
              <a:avLst/>
              <a:gdLst/>
              <a:ahLst/>
              <a:cxnLst/>
              <a:rect r="r" b="b" t="t" l="l"/>
              <a:pathLst>
                <a:path h="2840265" w="2267797">
                  <a:moveTo>
                    <a:pt x="0" y="0"/>
                  </a:moveTo>
                  <a:lnTo>
                    <a:pt x="2267797" y="0"/>
                  </a:lnTo>
                  <a:lnTo>
                    <a:pt x="2267797" y="2840265"/>
                  </a:lnTo>
                  <a:lnTo>
                    <a:pt x="0" y="2840265"/>
                  </a:lnTo>
                  <a:close/>
                </a:path>
              </a:pathLst>
            </a:custGeom>
            <a:solidFill>
              <a:srgbClr val="140F0D"/>
            </a:solidFill>
          </p:spPr>
        </p:sp>
        <p:sp>
          <p:nvSpPr>
            <p:cNvPr name="TextBox 4" id="4"/>
            <p:cNvSpPr txBox="true"/>
            <p:nvPr/>
          </p:nvSpPr>
          <p:spPr>
            <a:xfrm>
              <a:off x="0" y="-38100"/>
              <a:ext cx="2267797" cy="2878365"/>
            </a:xfrm>
            <a:prstGeom prst="rect">
              <a:avLst/>
            </a:prstGeom>
          </p:spPr>
          <p:txBody>
            <a:bodyPr anchor="ctr" rtlCol="false" tIns="50800" lIns="50800" bIns="50800" rIns="50800"/>
            <a:lstStyle/>
            <a:p>
              <a:pPr algn="ctr">
                <a:lnSpc>
                  <a:spcPts val="3376"/>
                </a:lnSpc>
              </a:pPr>
            </a:p>
          </p:txBody>
        </p:sp>
      </p:grpSp>
      <p:sp>
        <p:nvSpPr>
          <p:cNvPr name="Freeform 5" id="5"/>
          <p:cNvSpPr/>
          <p:nvPr/>
        </p:nvSpPr>
        <p:spPr>
          <a:xfrm flipH="false" flipV="false" rot="0">
            <a:off x="11780445" y="-248565"/>
            <a:ext cx="8681047" cy="10830275"/>
          </a:xfrm>
          <a:custGeom>
            <a:avLst/>
            <a:gdLst/>
            <a:ahLst/>
            <a:cxnLst/>
            <a:rect r="r" b="b" t="t" l="l"/>
            <a:pathLst>
              <a:path h="10830275" w="8681047">
                <a:moveTo>
                  <a:pt x="0" y="0"/>
                </a:moveTo>
                <a:lnTo>
                  <a:pt x="8681047" y="0"/>
                </a:lnTo>
                <a:lnTo>
                  <a:pt x="8681047" y="10830275"/>
                </a:lnTo>
                <a:lnTo>
                  <a:pt x="0" y="10830275"/>
                </a:lnTo>
                <a:lnTo>
                  <a:pt x="0" y="0"/>
                </a:lnTo>
                <a:close/>
              </a:path>
            </a:pathLst>
          </a:custGeom>
          <a:blipFill>
            <a:blip r:embed="rId2">
              <a:alphaModFix amt="42000"/>
            </a:blip>
            <a:stretch>
              <a:fillRect l="-24757" t="0" r="0" b="0"/>
            </a:stretch>
          </a:blipFill>
        </p:spPr>
      </p:sp>
      <p:sp>
        <p:nvSpPr>
          <p:cNvPr name="Freeform 6" id="6"/>
          <p:cNvSpPr/>
          <p:nvPr/>
        </p:nvSpPr>
        <p:spPr>
          <a:xfrm flipH="false" flipV="false" rot="0">
            <a:off x="0" y="1028700"/>
            <a:ext cx="11780445" cy="8467195"/>
          </a:xfrm>
          <a:custGeom>
            <a:avLst/>
            <a:gdLst/>
            <a:ahLst/>
            <a:cxnLst/>
            <a:rect r="r" b="b" t="t" l="l"/>
            <a:pathLst>
              <a:path h="8467195" w="11780445">
                <a:moveTo>
                  <a:pt x="0" y="0"/>
                </a:moveTo>
                <a:lnTo>
                  <a:pt x="11780445" y="0"/>
                </a:lnTo>
                <a:lnTo>
                  <a:pt x="11780445" y="8467195"/>
                </a:lnTo>
                <a:lnTo>
                  <a:pt x="0" y="8467195"/>
                </a:lnTo>
                <a:lnTo>
                  <a:pt x="0" y="0"/>
                </a:lnTo>
                <a:close/>
              </a:path>
            </a:pathLst>
          </a:custGeom>
          <a:blipFill>
            <a:blip r:embed="rId3"/>
            <a:stretch>
              <a:fillRect l="0" t="0" r="0" b="0"/>
            </a:stretch>
          </a:blipFill>
        </p:spPr>
      </p:sp>
      <p:sp>
        <p:nvSpPr>
          <p:cNvPr name="TextBox 7" id="7"/>
          <p:cNvSpPr txBox="true"/>
          <p:nvPr/>
        </p:nvSpPr>
        <p:spPr>
          <a:xfrm rot="0">
            <a:off x="12486021" y="3359594"/>
            <a:ext cx="5446621" cy="3653536"/>
          </a:xfrm>
          <a:prstGeom prst="rect">
            <a:avLst/>
          </a:prstGeom>
        </p:spPr>
        <p:txBody>
          <a:bodyPr anchor="t" rtlCol="false" tIns="0" lIns="0" bIns="0" rIns="0">
            <a:spAutoFit/>
          </a:bodyPr>
          <a:lstStyle/>
          <a:p>
            <a:pPr algn="ctr">
              <a:lnSpc>
                <a:spcPts val="7139"/>
              </a:lnSpc>
            </a:pPr>
            <a:r>
              <a:rPr lang="en-US" sz="6735">
                <a:solidFill>
                  <a:srgbClr val="FFFFFF"/>
                </a:solidFill>
                <a:latin typeface="Yearbook Outline"/>
              </a:rPr>
              <a:t>OVERALL FLOWCHART OF THE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0">
            <a:off x="11780445" y="-248565"/>
            <a:ext cx="8610542" cy="10784131"/>
            <a:chOff x="0" y="0"/>
            <a:chExt cx="2267797" cy="2840265"/>
          </a:xfrm>
        </p:grpSpPr>
        <p:sp>
          <p:nvSpPr>
            <p:cNvPr name="Freeform 3" id="3"/>
            <p:cNvSpPr/>
            <p:nvPr/>
          </p:nvSpPr>
          <p:spPr>
            <a:xfrm flipH="false" flipV="false" rot="0">
              <a:off x="0" y="0"/>
              <a:ext cx="2267797" cy="2840265"/>
            </a:xfrm>
            <a:custGeom>
              <a:avLst/>
              <a:gdLst/>
              <a:ahLst/>
              <a:cxnLst/>
              <a:rect r="r" b="b" t="t" l="l"/>
              <a:pathLst>
                <a:path h="2840265" w="2267797">
                  <a:moveTo>
                    <a:pt x="0" y="0"/>
                  </a:moveTo>
                  <a:lnTo>
                    <a:pt x="2267797" y="0"/>
                  </a:lnTo>
                  <a:lnTo>
                    <a:pt x="2267797" y="2840265"/>
                  </a:lnTo>
                  <a:lnTo>
                    <a:pt x="0" y="2840265"/>
                  </a:lnTo>
                  <a:close/>
                </a:path>
              </a:pathLst>
            </a:custGeom>
            <a:solidFill>
              <a:srgbClr val="140F0D"/>
            </a:solidFill>
          </p:spPr>
        </p:sp>
        <p:sp>
          <p:nvSpPr>
            <p:cNvPr name="TextBox 4" id="4"/>
            <p:cNvSpPr txBox="true"/>
            <p:nvPr/>
          </p:nvSpPr>
          <p:spPr>
            <a:xfrm>
              <a:off x="0" y="-38100"/>
              <a:ext cx="2267797" cy="2878365"/>
            </a:xfrm>
            <a:prstGeom prst="rect">
              <a:avLst/>
            </a:prstGeom>
          </p:spPr>
          <p:txBody>
            <a:bodyPr anchor="ctr" rtlCol="false" tIns="50800" lIns="50800" bIns="50800" rIns="50800"/>
            <a:lstStyle/>
            <a:p>
              <a:pPr algn="ctr">
                <a:lnSpc>
                  <a:spcPts val="3376"/>
                </a:lnSpc>
              </a:pPr>
            </a:p>
          </p:txBody>
        </p:sp>
      </p:grpSp>
      <p:sp>
        <p:nvSpPr>
          <p:cNvPr name="Freeform 5" id="5"/>
          <p:cNvSpPr/>
          <p:nvPr/>
        </p:nvSpPr>
        <p:spPr>
          <a:xfrm flipH="false" flipV="false" rot="0">
            <a:off x="11780445" y="-248565"/>
            <a:ext cx="8681047" cy="10830275"/>
          </a:xfrm>
          <a:custGeom>
            <a:avLst/>
            <a:gdLst/>
            <a:ahLst/>
            <a:cxnLst/>
            <a:rect r="r" b="b" t="t" l="l"/>
            <a:pathLst>
              <a:path h="10830275" w="8681047">
                <a:moveTo>
                  <a:pt x="0" y="0"/>
                </a:moveTo>
                <a:lnTo>
                  <a:pt x="8681047" y="0"/>
                </a:lnTo>
                <a:lnTo>
                  <a:pt x="8681047" y="10830275"/>
                </a:lnTo>
                <a:lnTo>
                  <a:pt x="0" y="10830275"/>
                </a:lnTo>
                <a:lnTo>
                  <a:pt x="0" y="0"/>
                </a:lnTo>
                <a:close/>
              </a:path>
            </a:pathLst>
          </a:custGeom>
          <a:blipFill>
            <a:blip r:embed="rId2">
              <a:alphaModFix amt="42000"/>
            </a:blip>
            <a:stretch>
              <a:fillRect l="-24757" t="0" r="0" b="0"/>
            </a:stretch>
          </a:blipFill>
        </p:spPr>
      </p:sp>
      <p:sp>
        <p:nvSpPr>
          <p:cNvPr name="Freeform 6" id="6"/>
          <p:cNvSpPr/>
          <p:nvPr/>
        </p:nvSpPr>
        <p:spPr>
          <a:xfrm flipH="false" flipV="false" rot="0">
            <a:off x="1335436" y="0"/>
            <a:ext cx="9189720" cy="10287000"/>
          </a:xfrm>
          <a:custGeom>
            <a:avLst/>
            <a:gdLst/>
            <a:ahLst/>
            <a:cxnLst/>
            <a:rect r="r" b="b" t="t" l="l"/>
            <a:pathLst>
              <a:path h="10287000" w="9189720">
                <a:moveTo>
                  <a:pt x="0" y="0"/>
                </a:moveTo>
                <a:lnTo>
                  <a:pt x="9189720" y="0"/>
                </a:lnTo>
                <a:lnTo>
                  <a:pt x="918972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12486021" y="3359594"/>
            <a:ext cx="5446621" cy="2748661"/>
          </a:xfrm>
          <a:prstGeom prst="rect">
            <a:avLst/>
          </a:prstGeom>
        </p:spPr>
        <p:txBody>
          <a:bodyPr anchor="t" rtlCol="false" tIns="0" lIns="0" bIns="0" rIns="0">
            <a:spAutoFit/>
          </a:bodyPr>
          <a:lstStyle/>
          <a:p>
            <a:pPr algn="ctr">
              <a:lnSpc>
                <a:spcPts val="7139"/>
              </a:lnSpc>
            </a:pPr>
            <a:r>
              <a:rPr lang="en-US" sz="6735">
                <a:solidFill>
                  <a:srgbClr val="FFFFFF"/>
                </a:solidFill>
                <a:latin typeface="Yearbook Outline"/>
              </a:rPr>
              <a:t>ATHLETE</a:t>
            </a:r>
          </a:p>
          <a:p>
            <a:pPr algn="ctr">
              <a:lnSpc>
                <a:spcPts val="7139"/>
              </a:lnSpc>
            </a:pPr>
            <a:r>
              <a:rPr lang="en-US" sz="6735">
                <a:solidFill>
                  <a:srgbClr val="FFFFFF"/>
                </a:solidFill>
                <a:latin typeface="Yearbook Outline"/>
              </a:rPr>
              <a:t>MANAGE-MENT FLOW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0">
            <a:off x="11780445" y="-248565"/>
            <a:ext cx="8610542" cy="10784131"/>
            <a:chOff x="0" y="0"/>
            <a:chExt cx="2267797" cy="2840265"/>
          </a:xfrm>
        </p:grpSpPr>
        <p:sp>
          <p:nvSpPr>
            <p:cNvPr name="Freeform 3" id="3"/>
            <p:cNvSpPr/>
            <p:nvPr/>
          </p:nvSpPr>
          <p:spPr>
            <a:xfrm flipH="false" flipV="false" rot="0">
              <a:off x="0" y="0"/>
              <a:ext cx="2267797" cy="2840265"/>
            </a:xfrm>
            <a:custGeom>
              <a:avLst/>
              <a:gdLst/>
              <a:ahLst/>
              <a:cxnLst/>
              <a:rect r="r" b="b" t="t" l="l"/>
              <a:pathLst>
                <a:path h="2840265" w="2267797">
                  <a:moveTo>
                    <a:pt x="0" y="0"/>
                  </a:moveTo>
                  <a:lnTo>
                    <a:pt x="2267797" y="0"/>
                  </a:lnTo>
                  <a:lnTo>
                    <a:pt x="2267797" y="2840265"/>
                  </a:lnTo>
                  <a:lnTo>
                    <a:pt x="0" y="2840265"/>
                  </a:lnTo>
                  <a:close/>
                </a:path>
              </a:pathLst>
            </a:custGeom>
            <a:solidFill>
              <a:srgbClr val="140F0D"/>
            </a:solidFill>
          </p:spPr>
        </p:sp>
        <p:sp>
          <p:nvSpPr>
            <p:cNvPr name="TextBox 4" id="4"/>
            <p:cNvSpPr txBox="true"/>
            <p:nvPr/>
          </p:nvSpPr>
          <p:spPr>
            <a:xfrm>
              <a:off x="0" y="-38100"/>
              <a:ext cx="2267797" cy="2878365"/>
            </a:xfrm>
            <a:prstGeom prst="rect">
              <a:avLst/>
            </a:prstGeom>
          </p:spPr>
          <p:txBody>
            <a:bodyPr anchor="ctr" rtlCol="false" tIns="50800" lIns="50800" bIns="50800" rIns="50800"/>
            <a:lstStyle/>
            <a:p>
              <a:pPr algn="ctr">
                <a:lnSpc>
                  <a:spcPts val="3376"/>
                </a:lnSpc>
              </a:pPr>
            </a:p>
          </p:txBody>
        </p:sp>
      </p:grpSp>
      <p:sp>
        <p:nvSpPr>
          <p:cNvPr name="Freeform 5" id="5"/>
          <p:cNvSpPr/>
          <p:nvPr/>
        </p:nvSpPr>
        <p:spPr>
          <a:xfrm flipH="false" flipV="false" rot="0">
            <a:off x="11780445" y="-248565"/>
            <a:ext cx="8681047" cy="10830275"/>
          </a:xfrm>
          <a:custGeom>
            <a:avLst/>
            <a:gdLst/>
            <a:ahLst/>
            <a:cxnLst/>
            <a:rect r="r" b="b" t="t" l="l"/>
            <a:pathLst>
              <a:path h="10830275" w="8681047">
                <a:moveTo>
                  <a:pt x="0" y="0"/>
                </a:moveTo>
                <a:lnTo>
                  <a:pt x="8681047" y="0"/>
                </a:lnTo>
                <a:lnTo>
                  <a:pt x="8681047" y="10830275"/>
                </a:lnTo>
                <a:lnTo>
                  <a:pt x="0" y="10830275"/>
                </a:lnTo>
                <a:lnTo>
                  <a:pt x="0" y="0"/>
                </a:lnTo>
                <a:close/>
              </a:path>
            </a:pathLst>
          </a:custGeom>
          <a:blipFill>
            <a:blip r:embed="rId2">
              <a:alphaModFix amt="42000"/>
            </a:blip>
            <a:stretch>
              <a:fillRect l="-24757" t="0" r="0" b="0"/>
            </a:stretch>
          </a:blipFill>
        </p:spPr>
      </p:sp>
      <p:sp>
        <p:nvSpPr>
          <p:cNvPr name="Freeform 6" id="6"/>
          <p:cNvSpPr/>
          <p:nvPr/>
        </p:nvSpPr>
        <p:spPr>
          <a:xfrm flipH="false" flipV="false" rot="0">
            <a:off x="1288762" y="0"/>
            <a:ext cx="9099577" cy="10382967"/>
          </a:xfrm>
          <a:custGeom>
            <a:avLst/>
            <a:gdLst/>
            <a:ahLst/>
            <a:cxnLst/>
            <a:rect r="r" b="b" t="t" l="l"/>
            <a:pathLst>
              <a:path h="10382967" w="9099577">
                <a:moveTo>
                  <a:pt x="0" y="0"/>
                </a:moveTo>
                <a:lnTo>
                  <a:pt x="9099576" y="0"/>
                </a:lnTo>
                <a:lnTo>
                  <a:pt x="9099576" y="10382967"/>
                </a:lnTo>
                <a:lnTo>
                  <a:pt x="0" y="10382967"/>
                </a:lnTo>
                <a:lnTo>
                  <a:pt x="0" y="0"/>
                </a:lnTo>
                <a:close/>
              </a:path>
            </a:pathLst>
          </a:custGeom>
          <a:blipFill>
            <a:blip r:embed="rId3"/>
            <a:stretch>
              <a:fillRect l="0" t="0" r="-13222" b="0"/>
            </a:stretch>
          </a:blipFill>
        </p:spPr>
      </p:sp>
      <p:sp>
        <p:nvSpPr>
          <p:cNvPr name="TextBox 7" id="7"/>
          <p:cNvSpPr txBox="true"/>
          <p:nvPr/>
        </p:nvSpPr>
        <p:spPr>
          <a:xfrm rot="0">
            <a:off x="12486021" y="3359594"/>
            <a:ext cx="5446621" cy="3653536"/>
          </a:xfrm>
          <a:prstGeom prst="rect">
            <a:avLst/>
          </a:prstGeom>
        </p:spPr>
        <p:txBody>
          <a:bodyPr anchor="t" rtlCol="false" tIns="0" lIns="0" bIns="0" rIns="0">
            <a:spAutoFit/>
          </a:bodyPr>
          <a:lstStyle/>
          <a:p>
            <a:pPr algn="ctr">
              <a:lnSpc>
                <a:spcPts val="7139"/>
              </a:lnSpc>
            </a:pPr>
            <a:r>
              <a:rPr lang="en-US" sz="6735">
                <a:solidFill>
                  <a:srgbClr val="FFFFFF"/>
                </a:solidFill>
                <a:latin typeface="Yearbook Outline"/>
              </a:rPr>
              <a:t>TEAM</a:t>
            </a:r>
          </a:p>
          <a:p>
            <a:pPr algn="ctr">
              <a:lnSpc>
                <a:spcPts val="7139"/>
              </a:lnSpc>
            </a:pPr>
            <a:r>
              <a:rPr lang="en-US" sz="6735">
                <a:solidFill>
                  <a:srgbClr val="FFFFFF"/>
                </a:solidFill>
                <a:latin typeface="Yearbook Outline"/>
              </a:rPr>
              <a:t>MANAGE-MENT AND EXIT 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0">
            <a:off x="11780445" y="-248565"/>
            <a:ext cx="8610542" cy="10784131"/>
            <a:chOff x="0" y="0"/>
            <a:chExt cx="2267797" cy="2840265"/>
          </a:xfrm>
        </p:grpSpPr>
        <p:sp>
          <p:nvSpPr>
            <p:cNvPr name="Freeform 3" id="3"/>
            <p:cNvSpPr/>
            <p:nvPr/>
          </p:nvSpPr>
          <p:spPr>
            <a:xfrm flipH="false" flipV="false" rot="0">
              <a:off x="0" y="0"/>
              <a:ext cx="2267797" cy="2840265"/>
            </a:xfrm>
            <a:custGeom>
              <a:avLst/>
              <a:gdLst/>
              <a:ahLst/>
              <a:cxnLst/>
              <a:rect r="r" b="b" t="t" l="l"/>
              <a:pathLst>
                <a:path h="2840265" w="2267797">
                  <a:moveTo>
                    <a:pt x="0" y="0"/>
                  </a:moveTo>
                  <a:lnTo>
                    <a:pt x="2267797" y="0"/>
                  </a:lnTo>
                  <a:lnTo>
                    <a:pt x="2267797" y="2840265"/>
                  </a:lnTo>
                  <a:lnTo>
                    <a:pt x="0" y="2840265"/>
                  </a:lnTo>
                  <a:close/>
                </a:path>
              </a:pathLst>
            </a:custGeom>
            <a:solidFill>
              <a:srgbClr val="140F0D"/>
            </a:solidFill>
          </p:spPr>
        </p:sp>
        <p:sp>
          <p:nvSpPr>
            <p:cNvPr name="TextBox 4" id="4"/>
            <p:cNvSpPr txBox="true"/>
            <p:nvPr/>
          </p:nvSpPr>
          <p:spPr>
            <a:xfrm>
              <a:off x="0" y="-38100"/>
              <a:ext cx="2267797" cy="2878365"/>
            </a:xfrm>
            <a:prstGeom prst="rect">
              <a:avLst/>
            </a:prstGeom>
          </p:spPr>
          <p:txBody>
            <a:bodyPr anchor="ctr" rtlCol="false" tIns="50800" lIns="50800" bIns="50800" rIns="50800"/>
            <a:lstStyle/>
            <a:p>
              <a:pPr algn="ctr">
                <a:lnSpc>
                  <a:spcPts val="3376"/>
                </a:lnSpc>
              </a:pPr>
            </a:p>
          </p:txBody>
        </p:sp>
      </p:grpSp>
      <p:sp>
        <p:nvSpPr>
          <p:cNvPr name="Freeform 5" id="5"/>
          <p:cNvSpPr/>
          <p:nvPr/>
        </p:nvSpPr>
        <p:spPr>
          <a:xfrm flipH="false" flipV="false" rot="0">
            <a:off x="11780445" y="-248565"/>
            <a:ext cx="8681047" cy="10830275"/>
          </a:xfrm>
          <a:custGeom>
            <a:avLst/>
            <a:gdLst/>
            <a:ahLst/>
            <a:cxnLst/>
            <a:rect r="r" b="b" t="t" l="l"/>
            <a:pathLst>
              <a:path h="10830275" w="8681047">
                <a:moveTo>
                  <a:pt x="0" y="0"/>
                </a:moveTo>
                <a:lnTo>
                  <a:pt x="8681047" y="0"/>
                </a:lnTo>
                <a:lnTo>
                  <a:pt x="8681047" y="10830275"/>
                </a:lnTo>
                <a:lnTo>
                  <a:pt x="0" y="10830275"/>
                </a:lnTo>
                <a:lnTo>
                  <a:pt x="0" y="0"/>
                </a:lnTo>
                <a:close/>
              </a:path>
            </a:pathLst>
          </a:custGeom>
          <a:blipFill>
            <a:blip r:embed="rId2">
              <a:alphaModFix amt="42000"/>
            </a:blip>
            <a:stretch>
              <a:fillRect l="-24757" t="0" r="0" b="0"/>
            </a:stretch>
          </a:blipFill>
        </p:spPr>
      </p:sp>
      <p:sp>
        <p:nvSpPr>
          <p:cNvPr name="Freeform 6" id="6"/>
          <p:cNvSpPr/>
          <p:nvPr/>
        </p:nvSpPr>
        <p:spPr>
          <a:xfrm flipH="false" flipV="false" rot="0">
            <a:off x="777908" y="8938"/>
            <a:ext cx="10221639" cy="10388884"/>
          </a:xfrm>
          <a:custGeom>
            <a:avLst/>
            <a:gdLst/>
            <a:ahLst/>
            <a:cxnLst/>
            <a:rect r="r" b="b" t="t" l="l"/>
            <a:pathLst>
              <a:path h="10388884" w="10221639">
                <a:moveTo>
                  <a:pt x="0" y="0"/>
                </a:moveTo>
                <a:lnTo>
                  <a:pt x="10221639" y="0"/>
                </a:lnTo>
                <a:lnTo>
                  <a:pt x="10221639" y="10388885"/>
                </a:lnTo>
                <a:lnTo>
                  <a:pt x="0" y="10388885"/>
                </a:lnTo>
                <a:lnTo>
                  <a:pt x="0" y="0"/>
                </a:lnTo>
                <a:close/>
              </a:path>
            </a:pathLst>
          </a:custGeom>
          <a:blipFill>
            <a:blip r:embed="rId3"/>
            <a:stretch>
              <a:fillRect l="0" t="0" r="0" b="0"/>
            </a:stretch>
          </a:blipFill>
        </p:spPr>
      </p:sp>
      <p:sp>
        <p:nvSpPr>
          <p:cNvPr name="TextBox 7" id="7"/>
          <p:cNvSpPr txBox="true"/>
          <p:nvPr/>
        </p:nvSpPr>
        <p:spPr>
          <a:xfrm rot="0">
            <a:off x="12486021" y="3359594"/>
            <a:ext cx="5446621" cy="1843786"/>
          </a:xfrm>
          <a:prstGeom prst="rect">
            <a:avLst/>
          </a:prstGeom>
        </p:spPr>
        <p:txBody>
          <a:bodyPr anchor="t" rtlCol="false" tIns="0" lIns="0" bIns="0" rIns="0">
            <a:spAutoFit/>
          </a:bodyPr>
          <a:lstStyle/>
          <a:p>
            <a:pPr algn="ctr">
              <a:lnSpc>
                <a:spcPts val="7139"/>
              </a:lnSpc>
            </a:pPr>
            <a:r>
              <a:rPr lang="en-US" sz="6735">
                <a:solidFill>
                  <a:srgbClr val="FFFFFF"/>
                </a:solidFill>
                <a:latin typeface="Yearbook Outline"/>
              </a:rPr>
              <a:t>class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0">
            <a:off x="-1416179" y="-271638"/>
            <a:ext cx="10759770" cy="10784131"/>
            <a:chOff x="0" y="0"/>
            <a:chExt cx="2833849" cy="2840265"/>
          </a:xfrm>
        </p:grpSpPr>
        <p:sp>
          <p:nvSpPr>
            <p:cNvPr name="Freeform 3" id="3"/>
            <p:cNvSpPr/>
            <p:nvPr/>
          </p:nvSpPr>
          <p:spPr>
            <a:xfrm flipH="false" flipV="false" rot="0">
              <a:off x="0" y="0"/>
              <a:ext cx="2833849" cy="2840265"/>
            </a:xfrm>
            <a:custGeom>
              <a:avLst/>
              <a:gdLst/>
              <a:ahLst/>
              <a:cxnLst/>
              <a:rect r="r" b="b" t="t" l="l"/>
              <a:pathLst>
                <a:path h="2840265" w="2833849">
                  <a:moveTo>
                    <a:pt x="0" y="0"/>
                  </a:moveTo>
                  <a:lnTo>
                    <a:pt x="2833849" y="0"/>
                  </a:lnTo>
                  <a:lnTo>
                    <a:pt x="2833849" y="2840265"/>
                  </a:lnTo>
                  <a:lnTo>
                    <a:pt x="0" y="2840265"/>
                  </a:lnTo>
                  <a:close/>
                </a:path>
              </a:pathLst>
            </a:custGeom>
            <a:solidFill>
              <a:srgbClr val="140F0D"/>
            </a:solidFill>
          </p:spPr>
        </p:sp>
        <p:sp>
          <p:nvSpPr>
            <p:cNvPr name="TextBox 4" id="4"/>
            <p:cNvSpPr txBox="true"/>
            <p:nvPr/>
          </p:nvSpPr>
          <p:spPr>
            <a:xfrm>
              <a:off x="0" y="-38100"/>
              <a:ext cx="2833849" cy="2878365"/>
            </a:xfrm>
            <a:prstGeom prst="rect">
              <a:avLst/>
            </a:prstGeom>
          </p:spPr>
          <p:txBody>
            <a:bodyPr anchor="ctr" rtlCol="false" tIns="50800" lIns="50800" bIns="50800" rIns="50800"/>
            <a:lstStyle/>
            <a:p>
              <a:pPr algn="ctr">
                <a:lnSpc>
                  <a:spcPts val="3376"/>
                </a:lnSpc>
              </a:pPr>
            </a:p>
          </p:txBody>
        </p:sp>
      </p:grpSp>
      <p:sp>
        <p:nvSpPr>
          <p:cNvPr name="Freeform 5" id="5"/>
          <p:cNvSpPr/>
          <p:nvPr/>
        </p:nvSpPr>
        <p:spPr>
          <a:xfrm flipH="false" flipV="false" rot="0">
            <a:off x="-1416179" y="-271638"/>
            <a:ext cx="10830275" cy="10830275"/>
          </a:xfrm>
          <a:custGeom>
            <a:avLst/>
            <a:gdLst/>
            <a:ahLst/>
            <a:cxnLst/>
            <a:rect r="r" b="b" t="t" l="l"/>
            <a:pathLst>
              <a:path h="10830275" w="10830275">
                <a:moveTo>
                  <a:pt x="0" y="0"/>
                </a:moveTo>
                <a:lnTo>
                  <a:pt x="10830275" y="0"/>
                </a:lnTo>
                <a:lnTo>
                  <a:pt x="10830275" y="10830276"/>
                </a:lnTo>
                <a:lnTo>
                  <a:pt x="0" y="10830276"/>
                </a:lnTo>
                <a:lnTo>
                  <a:pt x="0" y="0"/>
                </a:lnTo>
                <a:close/>
              </a:path>
            </a:pathLst>
          </a:custGeom>
          <a:blipFill>
            <a:blip r:embed="rId2">
              <a:alphaModFix amt="42000"/>
            </a:blip>
            <a:stretch>
              <a:fillRect l="0" t="0" r="0" b="0"/>
            </a:stretch>
          </a:blipFill>
        </p:spPr>
      </p:sp>
      <p:grpSp>
        <p:nvGrpSpPr>
          <p:cNvPr name="Group 6" id="6"/>
          <p:cNvGrpSpPr/>
          <p:nvPr/>
        </p:nvGrpSpPr>
        <p:grpSpPr>
          <a:xfrm rot="0">
            <a:off x="-517897" y="1547590"/>
            <a:ext cx="9283359" cy="7145676"/>
            <a:chOff x="0" y="0"/>
            <a:chExt cx="4814459" cy="3705831"/>
          </a:xfrm>
        </p:grpSpPr>
        <p:sp>
          <p:nvSpPr>
            <p:cNvPr name="Freeform 7" id="7"/>
            <p:cNvSpPr/>
            <p:nvPr/>
          </p:nvSpPr>
          <p:spPr>
            <a:xfrm flipH="false" flipV="false" rot="0">
              <a:off x="0" y="0"/>
              <a:ext cx="4814458" cy="3705831"/>
            </a:xfrm>
            <a:custGeom>
              <a:avLst/>
              <a:gdLst/>
              <a:ahLst/>
              <a:cxnLst/>
              <a:rect r="r" b="b" t="t" l="l"/>
              <a:pathLst>
                <a:path h="3705831" w="4814458">
                  <a:moveTo>
                    <a:pt x="25853" y="0"/>
                  </a:moveTo>
                  <a:lnTo>
                    <a:pt x="4788606" y="0"/>
                  </a:lnTo>
                  <a:cubicBezTo>
                    <a:pt x="4795462" y="0"/>
                    <a:pt x="4802038" y="2724"/>
                    <a:pt x="4806886" y="7572"/>
                  </a:cubicBezTo>
                  <a:cubicBezTo>
                    <a:pt x="4811735" y="12420"/>
                    <a:pt x="4814458" y="18996"/>
                    <a:pt x="4814458" y="25853"/>
                  </a:cubicBezTo>
                  <a:lnTo>
                    <a:pt x="4814458" y="3679978"/>
                  </a:lnTo>
                  <a:cubicBezTo>
                    <a:pt x="4814458" y="3694256"/>
                    <a:pt x="4802884" y="3705831"/>
                    <a:pt x="4788606" y="3705831"/>
                  </a:cubicBezTo>
                  <a:lnTo>
                    <a:pt x="25853" y="3705831"/>
                  </a:lnTo>
                  <a:cubicBezTo>
                    <a:pt x="18996" y="3705831"/>
                    <a:pt x="12420" y="3703107"/>
                    <a:pt x="7572" y="3698259"/>
                  </a:cubicBezTo>
                  <a:cubicBezTo>
                    <a:pt x="2724" y="3693410"/>
                    <a:pt x="0" y="3686835"/>
                    <a:pt x="0" y="3679978"/>
                  </a:cubicBezTo>
                  <a:lnTo>
                    <a:pt x="0" y="25853"/>
                  </a:lnTo>
                  <a:cubicBezTo>
                    <a:pt x="0" y="18996"/>
                    <a:pt x="2724" y="12420"/>
                    <a:pt x="7572" y="7572"/>
                  </a:cubicBezTo>
                  <a:cubicBezTo>
                    <a:pt x="12420" y="2724"/>
                    <a:pt x="18996" y="0"/>
                    <a:pt x="25853" y="0"/>
                  </a:cubicBezTo>
                  <a:close/>
                </a:path>
              </a:pathLst>
            </a:custGeom>
            <a:solidFill>
              <a:srgbClr val="A84F26"/>
            </a:solidFill>
          </p:spPr>
        </p:sp>
        <p:sp>
          <p:nvSpPr>
            <p:cNvPr name="TextBox 8" id="8"/>
            <p:cNvSpPr txBox="true"/>
            <p:nvPr/>
          </p:nvSpPr>
          <p:spPr>
            <a:xfrm>
              <a:off x="0" y="-38100"/>
              <a:ext cx="4814459" cy="3743931"/>
            </a:xfrm>
            <a:prstGeom prst="rect">
              <a:avLst/>
            </a:prstGeom>
          </p:spPr>
          <p:txBody>
            <a:bodyPr anchor="ctr" rtlCol="false" tIns="30648" lIns="30648" bIns="30648" rIns="30648"/>
            <a:lstStyle/>
            <a:p>
              <a:pPr algn="ctr">
                <a:lnSpc>
                  <a:spcPts val="2659"/>
                </a:lnSpc>
              </a:pPr>
            </a:p>
          </p:txBody>
        </p:sp>
      </p:grpSp>
      <p:grpSp>
        <p:nvGrpSpPr>
          <p:cNvPr name="Group 9" id="9"/>
          <p:cNvGrpSpPr/>
          <p:nvPr/>
        </p:nvGrpSpPr>
        <p:grpSpPr>
          <a:xfrm rot="0">
            <a:off x="10170389" y="2153566"/>
            <a:ext cx="7105037" cy="7932120"/>
            <a:chOff x="0" y="0"/>
            <a:chExt cx="1871285" cy="2089118"/>
          </a:xfrm>
        </p:grpSpPr>
        <p:sp>
          <p:nvSpPr>
            <p:cNvPr name="Freeform 10" id="10"/>
            <p:cNvSpPr/>
            <p:nvPr/>
          </p:nvSpPr>
          <p:spPr>
            <a:xfrm flipH="false" flipV="false" rot="0">
              <a:off x="0" y="0"/>
              <a:ext cx="1871285" cy="2089118"/>
            </a:xfrm>
            <a:custGeom>
              <a:avLst/>
              <a:gdLst/>
              <a:ahLst/>
              <a:cxnLst/>
              <a:rect r="r" b="b" t="t" l="l"/>
              <a:pathLst>
                <a:path h="2089118" w="1871285">
                  <a:moveTo>
                    <a:pt x="42496" y="0"/>
                  </a:moveTo>
                  <a:lnTo>
                    <a:pt x="1828790" y="0"/>
                  </a:lnTo>
                  <a:cubicBezTo>
                    <a:pt x="1840060" y="0"/>
                    <a:pt x="1850869" y="4477"/>
                    <a:pt x="1858839" y="12447"/>
                  </a:cubicBezTo>
                  <a:cubicBezTo>
                    <a:pt x="1866808" y="20416"/>
                    <a:pt x="1871285" y="31225"/>
                    <a:pt x="1871285" y="42496"/>
                  </a:cubicBezTo>
                  <a:lnTo>
                    <a:pt x="1871285" y="2046622"/>
                  </a:lnTo>
                  <a:cubicBezTo>
                    <a:pt x="1871285" y="2057893"/>
                    <a:pt x="1866808" y="2068702"/>
                    <a:pt x="1858839" y="2076671"/>
                  </a:cubicBezTo>
                  <a:cubicBezTo>
                    <a:pt x="1850869" y="2084641"/>
                    <a:pt x="1840060" y="2089118"/>
                    <a:pt x="1828790" y="2089118"/>
                  </a:cubicBezTo>
                  <a:lnTo>
                    <a:pt x="42496" y="2089118"/>
                  </a:lnTo>
                  <a:cubicBezTo>
                    <a:pt x="31225" y="2089118"/>
                    <a:pt x="20416" y="2084641"/>
                    <a:pt x="12447" y="2076671"/>
                  </a:cubicBezTo>
                  <a:cubicBezTo>
                    <a:pt x="4477" y="2068702"/>
                    <a:pt x="0" y="2057893"/>
                    <a:pt x="0" y="2046622"/>
                  </a:cubicBezTo>
                  <a:lnTo>
                    <a:pt x="0" y="42496"/>
                  </a:lnTo>
                  <a:cubicBezTo>
                    <a:pt x="0" y="31225"/>
                    <a:pt x="4477" y="20416"/>
                    <a:pt x="12447" y="12447"/>
                  </a:cubicBezTo>
                  <a:cubicBezTo>
                    <a:pt x="20416" y="4477"/>
                    <a:pt x="31225" y="0"/>
                    <a:pt x="42496" y="0"/>
                  </a:cubicBezTo>
                  <a:close/>
                </a:path>
              </a:pathLst>
            </a:custGeom>
            <a:solidFill>
              <a:srgbClr val="140F0D"/>
            </a:solidFill>
          </p:spPr>
        </p:sp>
        <p:sp>
          <p:nvSpPr>
            <p:cNvPr name="TextBox 11" id="11"/>
            <p:cNvSpPr txBox="true"/>
            <p:nvPr/>
          </p:nvSpPr>
          <p:spPr>
            <a:xfrm>
              <a:off x="0" y="-38100"/>
              <a:ext cx="1871285" cy="212721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434117" y="2009082"/>
            <a:ext cx="6504629" cy="6268837"/>
          </a:xfrm>
          <a:custGeom>
            <a:avLst/>
            <a:gdLst/>
            <a:ahLst/>
            <a:cxnLst/>
            <a:rect r="r" b="b" t="t" l="l"/>
            <a:pathLst>
              <a:path h="6268837" w="6504629">
                <a:moveTo>
                  <a:pt x="0" y="0"/>
                </a:moveTo>
                <a:lnTo>
                  <a:pt x="6504630" y="0"/>
                </a:lnTo>
                <a:lnTo>
                  <a:pt x="6504630" y="6268836"/>
                </a:lnTo>
                <a:lnTo>
                  <a:pt x="0" y="6268836"/>
                </a:lnTo>
                <a:lnTo>
                  <a:pt x="0" y="0"/>
                </a:lnTo>
                <a:close/>
              </a:path>
            </a:pathLst>
          </a:custGeom>
          <a:blipFill>
            <a:blip r:embed="rId3"/>
            <a:stretch>
              <a:fillRect l="0" t="0" r="0" b="0"/>
            </a:stretch>
          </a:blipFill>
        </p:spPr>
      </p:sp>
      <p:sp>
        <p:nvSpPr>
          <p:cNvPr name="TextBox 13" id="13"/>
          <p:cNvSpPr txBox="true"/>
          <p:nvPr/>
        </p:nvSpPr>
        <p:spPr>
          <a:xfrm rot="0">
            <a:off x="9851951" y="874938"/>
            <a:ext cx="7741913" cy="1278628"/>
          </a:xfrm>
          <a:prstGeom prst="rect">
            <a:avLst/>
          </a:prstGeom>
        </p:spPr>
        <p:txBody>
          <a:bodyPr anchor="t" rtlCol="false" tIns="0" lIns="0" bIns="0" rIns="0">
            <a:spAutoFit/>
          </a:bodyPr>
          <a:lstStyle/>
          <a:p>
            <a:pPr algn="ctr">
              <a:lnSpc>
                <a:spcPts val="9789"/>
              </a:lnSpc>
            </a:pPr>
            <a:r>
              <a:rPr lang="en-US" sz="9235">
                <a:solidFill>
                  <a:srgbClr val="000000"/>
                </a:solidFill>
                <a:latin typeface="Yearbook Outline"/>
              </a:rPr>
              <a:t>OO CONCEPT</a:t>
            </a:r>
          </a:p>
        </p:txBody>
      </p:sp>
      <p:sp>
        <p:nvSpPr>
          <p:cNvPr name="TextBox 14" id="14"/>
          <p:cNvSpPr txBox="true"/>
          <p:nvPr/>
        </p:nvSpPr>
        <p:spPr>
          <a:xfrm rot="0">
            <a:off x="10443245" y="2478617"/>
            <a:ext cx="6559325" cy="7408333"/>
          </a:xfrm>
          <a:prstGeom prst="rect">
            <a:avLst/>
          </a:prstGeom>
        </p:spPr>
        <p:txBody>
          <a:bodyPr anchor="t" rtlCol="false" tIns="0" lIns="0" bIns="0" rIns="0">
            <a:spAutoFit/>
          </a:bodyPr>
          <a:lstStyle/>
          <a:p>
            <a:pPr algn="just" marL="908581" indent="-454290" lvl="1">
              <a:lnSpc>
                <a:spcPts val="5891"/>
              </a:lnSpc>
              <a:buFont typeface="Arial"/>
              <a:buChar char="•"/>
            </a:pPr>
            <a:r>
              <a:rPr lang="en-US" sz="4208">
                <a:solidFill>
                  <a:srgbClr val="FFFFFF"/>
                </a:solidFill>
                <a:latin typeface="Trebuchet MS"/>
              </a:rPr>
              <a:t>Classes and Object</a:t>
            </a:r>
          </a:p>
          <a:p>
            <a:pPr algn="just" marL="908581" indent="-454290" lvl="1">
              <a:lnSpc>
                <a:spcPts val="5891"/>
              </a:lnSpc>
              <a:buFont typeface="Arial"/>
              <a:buChar char="•"/>
            </a:pPr>
            <a:r>
              <a:rPr lang="en-US" sz="4208">
                <a:solidFill>
                  <a:srgbClr val="FFFFFF"/>
                </a:solidFill>
                <a:latin typeface="Trebuchet MS"/>
              </a:rPr>
              <a:t>Constructor</a:t>
            </a:r>
          </a:p>
          <a:p>
            <a:pPr algn="just" marL="908581" indent="-454290" lvl="1">
              <a:lnSpc>
                <a:spcPts val="5891"/>
              </a:lnSpc>
              <a:buFont typeface="Arial"/>
              <a:buChar char="•"/>
            </a:pPr>
            <a:r>
              <a:rPr lang="en-US" sz="4208">
                <a:solidFill>
                  <a:srgbClr val="FFFFFF"/>
                </a:solidFill>
                <a:latin typeface="Trebuchet MS"/>
              </a:rPr>
              <a:t>Encapsulation and Data Hiding</a:t>
            </a:r>
          </a:p>
          <a:p>
            <a:pPr algn="just" marL="908581" indent="-454290" lvl="1">
              <a:lnSpc>
                <a:spcPts val="5891"/>
              </a:lnSpc>
              <a:buFont typeface="Arial"/>
              <a:buChar char="•"/>
            </a:pPr>
            <a:r>
              <a:rPr lang="en-US" sz="4208">
                <a:solidFill>
                  <a:srgbClr val="FFFFFF"/>
                </a:solidFill>
                <a:latin typeface="Trebuchet MS"/>
              </a:rPr>
              <a:t>Association</a:t>
            </a:r>
          </a:p>
          <a:p>
            <a:pPr algn="just" marL="908581" indent="-454290" lvl="1">
              <a:lnSpc>
                <a:spcPts val="5891"/>
              </a:lnSpc>
              <a:buFont typeface="Arial"/>
              <a:buChar char="•"/>
            </a:pPr>
            <a:r>
              <a:rPr lang="en-US" sz="4208">
                <a:solidFill>
                  <a:srgbClr val="FFFFFF"/>
                </a:solidFill>
                <a:latin typeface="Trebuchet MS"/>
              </a:rPr>
              <a:t>Composition</a:t>
            </a:r>
          </a:p>
          <a:p>
            <a:pPr algn="just" marL="908581" indent="-454290" lvl="1">
              <a:lnSpc>
                <a:spcPts val="5891"/>
              </a:lnSpc>
              <a:buFont typeface="Arial"/>
              <a:buChar char="•"/>
            </a:pPr>
            <a:r>
              <a:rPr lang="en-US" sz="4208">
                <a:solidFill>
                  <a:srgbClr val="FFFFFF"/>
                </a:solidFill>
                <a:latin typeface="Trebuchet MS"/>
              </a:rPr>
              <a:t>Aggregation</a:t>
            </a:r>
          </a:p>
          <a:p>
            <a:pPr algn="just" marL="908581" indent="-454290" lvl="1">
              <a:lnSpc>
                <a:spcPts val="5891"/>
              </a:lnSpc>
              <a:buFont typeface="Arial"/>
              <a:buChar char="•"/>
            </a:pPr>
            <a:r>
              <a:rPr lang="en-US" sz="4208">
                <a:solidFill>
                  <a:srgbClr val="FFFFFF"/>
                </a:solidFill>
                <a:latin typeface="Trebuchet MS"/>
              </a:rPr>
              <a:t>Inheritance</a:t>
            </a:r>
          </a:p>
          <a:p>
            <a:pPr algn="just" marL="908581" indent="-454290" lvl="1">
              <a:lnSpc>
                <a:spcPts val="5891"/>
              </a:lnSpc>
              <a:buFont typeface="Arial"/>
              <a:buChar char="•"/>
            </a:pPr>
            <a:r>
              <a:rPr lang="en-US" sz="4208">
                <a:solidFill>
                  <a:srgbClr val="FFFFFF"/>
                </a:solidFill>
                <a:latin typeface="Trebuchet MS"/>
              </a:rPr>
              <a:t>Polymorphism</a:t>
            </a:r>
          </a:p>
          <a:p>
            <a:pPr algn="just" marL="908581" indent="-454290" lvl="1">
              <a:lnSpc>
                <a:spcPts val="5891"/>
              </a:lnSpc>
              <a:buFont typeface="Arial"/>
              <a:buChar char="•"/>
            </a:pPr>
            <a:r>
              <a:rPr lang="en-US" sz="4208">
                <a:solidFill>
                  <a:srgbClr val="FFFFFF"/>
                </a:solidFill>
                <a:latin typeface="Trebuchet MS"/>
              </a:rPr>
              <a:t>Exception Handling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7480225" y="-8302241"/>
            <a:ext cx="3327549" cy="19062697"/>
            <a:chOff x="0" y="0"/>
            <a:chExt cx="876392" cy="5020628"/>
          </a:xfrm>
        </p:grpSpPr>
        <p:sp>
          <p:nvSpPr>
            <p:cNvPr name="Freeform 3" id="3"/>
            <p:cNvSpPr/>
            <p:nvPr/>
          </p:nvSpPr>
          <p:spPr>
            <a:xfrm flipH="false" flipV="false" rot="0">
              <a:off x="0" y="0"/>
              <a:ext cx="876392" cy="5020628"/>
            </a:xfrm>
            <a:custGeom>
              <a:avLst/>
              <a:gdLst/>
              <a:ahLst/>
              <a:cxnLst/>
              <a:rect r="r" b="b" t="t" l="l"/>
              <a:pathLst>
                <a:path h="5020628" w="876392">
                  <a:moveTo>
                    <a:pt x="0" y="0"/>
                  </a:moveTo>
                  <a:lnTo>
                    <a:pt x="876392" y="0"/>
                  </a:lnTo>
                  <a:lnTo>
                    <a:pt x="876392" y="5020628"/>
                  </a:lnTo>
                  <a:lnTo>
                    <a:pt x="0" y="5020628"/>
                  </a:lnTo>
                  <a:close/>
                </a:path>
              </a:pathLst>
            </a:custGeom>
            <a:solidFill>
              <a:srgbClr val="000000"/>
            </a:solidFill>
          </p:spPr>
        </p:sp>
        <p:sp>
          <p:nvSpPr>
            <p:cNvPr name="TextBox 4" id="4"/>
            <p:cNvSpPr txBox="true"/>
            <p:nvPr/>
          </p:nvSpPr>
          <p:spPr>
            <a:xfrm>
              <a:off x="0" y="-38100"/>
              <a:ext cx="876392" cy="50587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980209" y="3441871"/>
            <a:ext cx="6317850" cy="8068899"/>
            <a:chOff x="0" y="0"/>
            <a:chExt cx="2184921" cy="2790491"/>
          </a:xfrm>
        </p:grpSpPr>
        <p:sp>
          <p:nvSpPr>
            <p:cNvPr name="Freeform 6" id="6"/>
            <p:cNvSpPr/>
            <p:nvPr/>
          </p:nvSpPr>
          <p:spPr>
            <a:xfrm flipH="false" flipV="false" rot="0">
              <a:off x="0" y="0"/>
              <a:ext cx="2184921" cy="2790491"/>
            </a:xfrm>
            <a:custGeom>
              <a:avLst/>
              <a:gdLst/>
              <a:ahLst/>
              <a:cxnLst/>
              <a:rect r="r" b="b" t="t" l="l"/>
              <a:pathLst>
                <a:path h="2790491" w="2184921">
                  <a:moveTo>
                    <a:pt x="51467" y="0"/>
                  </a:moveTo>
                  <a:lnTo>
                    <a:pt x="2133454" y="0"/>
                  </a:lnTo>
                  <a:cubicBezTo>
                    <a:pt x="2147104" y="0"/>
                    <a:pt x="2160195" y="5422"/>
                    <a:pt x="2169847" y="15074"/>
                  </a:cubicBezTo>
                  <a:cubicBezTo>
                    <a:pt x="2179499" y="24726"/>
                    <a:pt x="2184921" y="37817"/>
                    <a:pt x="2184921" y="51467"/>
                  </a:cubicBezTo>
                  <a:lnTo>
                    <a:pt x="2184921" y="2739024"/>
                  </a:lnTo>
                  <a:cubicBezTo>
                    <a:pt x="2184921" y="2767449"/>
                    <a:pt x="2161878" y="2790491"/>
                    <a:pt x="2133454" y="2790491"/>
                  </a:cubicBezTo>
                  <a:lnTo>
                    <a:pt x="51467" y="2790491"/>
                  </a:lnTo>
                  <a:cubicBezTo>
                    <a:pt x="23043" y="2790491"/>
                    <a:pt x="0" y="2767449"/>
                    <a:pt x="0" y="2739024"/>
                  </a:cubicBezTo>
                  <a:lnTo>
                    <a:pt x="0" y="51467"/>
                  </a:lnTo>
                  <a:cubicBezTo>
                    <a:pt x="0" y="23043"/>
                    <a:pt x="23043" y="0"/>
                    <a:pt x="51467" y="0"/>
                  </a:cubicBezTo>
                  <a:close/>
                </a:path>
              </a:pathLst>
            </a:custGeom>
            <a:solidFill>
              <a:srgbClr val="DD9C47"/>
            </a:solidFill>
          </p:spPr>
        </p:sp>
        <p:sp>
          <p:nvSpPr>
            <p:cNvPr name="TextBox 7" id="7"/>
            <p:cNvSpPr txBox="true"/>
            <p:nvPr/>
          </p:nvSpPr>
          <p:spPr>
            <a:xfrm>
              <a:off x="0" y="-38100"/>
              <a:ext cx="2184921" cy="2828591"/>
            </a:xfrm>
            <a:prstGeom prst="rect">
              <a:avLst/>
            </a:prstGeom>
          </p:spPr>
          <p:txBody>
            <a:bodyPr anchor="ctr" rtlCol="false" tIns="22961" lIns="22961" bIns="22961" rIns="22961"/>
            <a:lstStyle/>
            <a:p>
              <a:pPr algn="ctr">
                <a:lnSpc>
                  <a:spcPts val="2660"/>
                </a:lnSpc>
              </a:pPr>
            </a:p>
          </p:txBody>
        </p:sp>
      </p:grpSp>
      <p:sp>
        <p:nvSpPr>
          <p:cNvPr name="Freeform 8" id="8"/>
          <p:cNvSpPr/>
          <p:nvPr/>
        </p:nvSpPr>
        <p:spPr>
          <a:xfrm flipH="false" flipV="false" rot="0">
            <a:off x="11197655" y="3871967"/>
            <a:ext cx="5882959" cy="7817886"/>
          </a:xfrm>
          <a:custGeom>
            <a:avLst/>
            <a:gdLst/>
            <a:ahLst/>
            <a:cxnLst/>
            <a:rect r="r" b="b" t="t" l="l"/>
            <a:pathLst>
              <a:path h="7817886" w="5882959">
                <a:moveTo>
                  <a:pt x="0" y="0"/>
                </a:moveTo>
                <a:lnTo>
                  <a:pt x="5882959" y="0"/>
                </a:lnTo>
                <a:lnTo>
                  <a:pt x="5882959" y="7817886"/>
                </a:lnTo>
                <a:lnTo>
                  <a:pt x="0" y="7817886"/>
                </a:lnTo>
                <a:lnTo>
                  <a:pt x="0" y="0"/>
                </a:lnTo>
                <a:close/>
              </a:path>
            </a:pathLst>
          </a:custGeom>
          <a:blipFill>
            <a:blip r:embed="rId2"/>
            <a:stretch>
              <a:fillRect l="0" t="0" r="0" b="0"/>
            </a:stretch>
          </a:blipFill>
        </p:spPr>
      </p:sp>
      <p:sp>
        <p:nvSpPr>
          <p:cNvPr name="Freeform 9" id="9"/>
          <p:cNvSpPr/>
          <p:nvPr/>
        </p:nvSpPr>
        <p:spPr>
          <a:xfrm flipH="false" flipV="false" rot="0">
            <a:off x="-387349" y="-7937393"/>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10" id="10"/>
          <p:cNvSpPr/>
          <p:nvPr/>
        </p:nvSpPr>
        <p:spPr>
          <a:xfrm flipH="false" flipV="false" rot="0">
            <a:off x="10382162" y="-7937393"/>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TextBox 11" id="11"/>
          <p:cNvSpPr txBox="true"/>
          <p:nvPr/>
        </p:nvSpPr>
        <p:spPr>
          <a:xfrm rot="0">
            <a:off x="961320" y="993723"/>
            <a:ext cx="16365361" cy="1474997"/>
          </a:xfrm>
          <a:prstGeom prst="rect">
            <a:avLst/>
          </a:prstGeom>
        </p:spPr>
        <p:txBody>
          <a:bodyPr anchor="t" rtlCol="false" tIns="0" lIns="0" bIns="0" rIns="0">
            <a:spAutoFit/>
          </a:bodyPr>
          <a:lstStyle/>
          <a:p>
            <a:pPr algn="ctr">
              <a:lnSpc>
                <a:spcPts val="11275"/>
              </a:lnSpc>
            </a:pPr>
            <a:r>
              <a:rPr lang="en-US" sz="10636">
                <a:solidFill>
                  <a:srgbClr val="FFFFFF"/>
                </a:solidFill>
                <a:latin typeface="Yearbook Solid"/>
              </a:rPr>
              <a:t>classes and object</a:t>
            </a:r>
          </a:p>
        </p:txBody>
      </p:sp>
      <p:sp>
        <p:nvSpPr>
          <p:cNvPr name="TextBox 12" id="12"/>
          <p:cNvSpPr txBox="true"/>
          <p:nvPr/>
        </p:nvSpPr>
        <p:spPr>
          <a:xfrm rot="0">
            <a:off x="1028700" y="3519542"/>
            <a:ext cx="9081891" cy="6453410"/>
          </a:xfrm>
          <a:prstGeom prst="rect">
            <a:avLst/>
          </a:prstGeom>
        </p:spPr>
        <p:txBody>
          <a:bodyPr anchor="t" rtlCol="false" tIns="0" lIns="0" bIns="0" rIns="0">
            <a:spAutoFit/>
          </a:bodyPr>
          <a:lstStyle/>
          <a:p>
            <a:pPr algn="l">
              <a:lnSpc>
                <a:spcPts val="4275"/>
              </a:lnSpc>
            </a:pPr>
            <a:r>
              <a:rPr lang="en-US" sz="3053">
                <a:solidFill>
                  <a:srgbClr val="2B2125"/>
                </a:solidFill>
                <a:latin typeface="Trebuchet MS Bold"/>
              </a:rPr>
              <a:t>Class</a:t>
            </a:r>
          </a:p>
          <a:p>
            <a:pPr algn="l" marL="551355" indent="-275677" lvl="1">
              <a:lnSpc>
                <a:spcPts val="3575"/>
              </a:lnSpc>
              <a:buFont typeface="Arial"/>
              <a:buChar char="•"/>
            </a:pPr>
            <a:r>
              <a:rPr lang="en-US" sz="2553">
                <a:solidFill>
                  <a:srgbClr val="2B2125"/>
                </a:solidFill>
                <a:latin typeface="Trebuchet MS"/>
              </a:rPr>
              <a:t>Blu</a:t>
            </a:r>
            <a:r>
              <a:rPr lang="en-US" sz="2553">
                <a:solidFill>
                  <a:srgbClr val="2B2125"/>
                </a:solidFill>
                <a:latin typeface="Trebuchet MS"/>
              </a:rPr>
              <a:t>eprint that describes the structure and behavior shared by all objects of a specific kind.</a:t>
            </a:r>
          </a:p>
          <a:p>
            <a:pPr algn="l" marL="551355" indent="-275677" lvl="1">
              <a:lnSpc>
                <a:spcPts val="3575"/>
              </a:lnSpc>
              <a:buFont typeface="Arial"/>
              <a:buChar char="•"/>
            </a:pPr>
            <a:r>
              <a:rPr lang="en-US" sz="2553">
                <a:solidFill>
                  <a:srgbClr val="2B2125"/>
                </a:solidFill>
                <a:latin typeface="Trebuchet MS"/>
              </a:rPr>
              <a:t>For this management system, we already decided to use 9 classes which consist of class Person,Coach,Manager,Athletes,Team,TrainingSession,Event,Sport and also SportsTeamManagement (main method).</a:t>
            </a:r>
          </a:p>
          <a:p>
            <a:pPr algn="l" marL="551355" indent="-275677" lvl="1">
              <a:lnSpc>
                <a:spcPts val="3575"/>
              </a:lnSpc>
              <a:buFont typeface="Arial"/>
              <a:buChar char="•"/>
            </a:pPr>
            <a:r>
              <a:rPr lang="en-US" sz="2553">
                <a:solidFill>
                  <a:srgbClr val="2B2125"/>
                </a:solidFill>
                <a:latin typeface="Trebuchet MS"/>
              </a:rPr>
              <a:t>Each class consists of their own attribute and method.</a:t>
            </a:r>
          </a:p>
          <a:p>
            <a:pPr algn="l">
              <a:lnSpc>
                <a:spcPts val="3575"/>
              </a:lnSpc>
            </a:pPr>
            <a:r>
              <a:rPr lang="en-US" sz="2553">
                <a:solidFill>
                  <a:srgbClr val="2B2125"/>
                </a:solidFill>
                <a:latin typeface="Trebuchet MS"/>
              </a:rPr>
              <a:t> </a:t>
            </a:r>
          </a:p>
          <a:p>
            <a:pPr algn="l">
              <a:lnSpc>
                <a:spcPts val="4275"/>
              </a:lnSpc>
            </a:pPr>
            <a:r>
              <a:rPr lang="en-US" sz="3053">
                <a:solidFill>
                  <a:srgbClr val="2B2125"/>
                </a:solidFill>
                <a:latin typeface="Trebuchet MS Bold"/>
              </a:rPr>
              <a:t>Object</a:t>
            </a:r>
          </a:p>
          <a:p>
            <a:pPr algn="l" marL="551355" indent="-275677" lvl="1">
              <a:lnSpc>
                <a:spcPts val="3575"/>
              </a:lnSpc>
              <a:buFont typeface="Arial"/>
              <a:buChar char="•"/>
            </a:pPr>
            <a:r>
              <a:rPr lang="en-US" sz="2553">
                <a:solidFill>
                  <a:srgbClr val="2B2125"/>
                </a:solidFill>
                <a:latin typeface="Trebuchet MS"/>
              </a:rPr>
              <a:t>Instances of classes created during runtime.</a:t>
            </a:r>
          </a:p>
          <a:p>
            <a:pPr algn="l" marL="551355" indent="-275677" lvl="1">
              <a:lnSpc>
                <a:spcPts val="3575"/>
              </a:lnSpc>
              <a:spcBef>
                <a:spcPct val="0"/>
              </a:spcBef>
              <a:buFont typeface="Arial"/>
              <a:buChar char="•"/>
            </a:pPr>
            <a:r>
              <a:rPr lang="en-US" sz="2553">
                <a:solidFill>
                  <a:srgbClr val="2B2125"/>
                </a:solidFill>
                <a:latin typeface="Trebuchet MS"/>
              </a:rPr>
              <a:t>Each object has its own attributes and can perform methods defined in its class.</a:t>
            </a:r>
          </a:p>
          <a:p>
            <a:pPr algn="l" marL="0" indent="0" lvl="0">
              <a:lnSpc>
                <a:spcPts val="357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DAGI3pesCUo</dc:identifier>
  <dcterms:modified xsi:type="dcterms:W3CDTF">2011-08-01T06:04:30Z</dcterms:modified>
  <cp:revision>1</cp:revision>
  <dc:title>Sport Management System - Javadavra</dc:title>
</cp:coreProperties>
</file>